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21383625" cy="302752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4" d="100"/>
          <a:sy n="24" d="100"/>
        </p:scale>
        <p:origin x="25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1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3" name="Espace réservé de l'en-tête 2"/>
          <p:cNvSpPr txBox="1">
            <a:spLocks noGrp="1"/>
          </p:cNvSpPr>
          <p:nvPr>
            <p:ph type="hdr" sz="quarter"/>
          </p:nvPr>
        </p:nvSpPr>
        <p:spPr>
          <a:xfrm>
            <a:off x="-356" y="0"/>
            <a:ext cx="2971800" cy="45863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quarter" idx="1"/>
          </p:nvPr>
        </p:nvSpPr>
        <p:spPr>
          <a:xfrm>
            <a:off x="3884398" y="0"/>
            <a:ext cx="2971800" cy="45863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2"/>
          </p:nvPr>
        </p:nvSpPr>
        <p:spPr>
          <a:xfrm>
            <a:off x="-356" y="8685364"/>
            <a:ext cx="2971800" cy="45863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b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Arial" pitchFamily="2"/>
              <a:ea typeface="Arial" pitchFamily="2"/>
              <a:cs typeface="Arial" pitchFamily="2"/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3"/>
          </p:nvPr>
        </p:nvSpPr>
        <p:spPr>
          <a:xfrm>
            <a:off x="3884398" y="8685364"/>
            <a:ext cx="2971800" cy="45863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EAF5DCE-7103-4BDD-A158-A85F08506D83}" type="slidenum">
              <a:t>‹N°›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Arial" pitchFamily="2"/>
              <a:ea typeface="Arial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32760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0" y="695328"/>
            <a:ext cx="0" cy="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043" cy="411444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321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2817284" rtl="0" fontAlgn="auto" hangingPunct="1">
      <a:lnSpc>
        <a:spcPct val="100000"/>
      </a:lnSpc>
      <a:spcBef>
        <a:spcPts val="1385"/>
      </a:spcBef>
      <a:spcAft>
        <a:spcPts val="0"/>
      </a:spcAft>
      <a:buNone/>
      <a:tabLst>
        <a:tab pos="0" algn="l"/>
        <a:tab pos="2817284" algn="l"/>
        <a:tab pos="5634560" algn="l"/>
        <a:tab pos="8451844" algn="l"/>
        <a:tab pos="11269129" algn="l"/>
        <a:tab pos="14086414" algn="l"/>
        <a:tab pos="16903689" algn="l"/>
        <a:tab pos="19720974" algn="l"/>
        <a:tab pos="22538259" algn="l"/>
        <a:tab pos="25355543" algn="l"/>
        <a:tab pos="28172819" algn="l"/>
        <a:tab pos="30990104" algn="l"/>
      </a:tabLst>
      <a:defRPr lang="fr-FR" sz="3698" b="0" i="0" u="none" strike="noStrike" kern="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Calibri" pitchFamily="34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9321" y="695328"/>
            <a:ext cx="2419346" cy="342740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603775" y="4954767"/>
            <a:ext cx="18176077" cy="10540261"/>
          </a:xfrm>
        </p:spPr>
        <p:txBody>
          <a:bodyPr anchor="b" anchorCtr="1"/>
          <a:lstStyle>
            <a:lvl1pPr algn="ctr">
              <a:defRPr sz="14031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2672955" y="15901498"/>
            <a:ext cx="16037716" cy="7309503"/>
          </a:xfrm>
        </p:spPr>
        <p:txBody>
          <a:bodyPr anchorCtr="1"/>
          <a:lstStyle>
            <a:lvl1pPr marL="0" indent="0" algn="ctr">
              <a:buNone/>
              <a:defRPr sz="5612"/>
            </a:lvl1pPr>
          </a:lstStyle>
          <a:p>
            <a:pPr lvl="0"/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C5E882-C216-4D45-8451-0C02584FA118}" type="datetime1">
              <a:rPr lang="en-US"/>
              <a:pPr lvl="0"/>
              <a:t>10/11/2021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14530E-7763-444B-A8D0-A5BCC07C8C70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32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F0E56C-6FA1-45FA-AC33-EAA5C71A4187}" type="datetime1">
              <a:rPr lang="en-US"/>
              <a:pPr lvl="0"/>
              <a:t>10/11/2021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12E113-FF31-4EB8-8255-06CA24A44BEF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80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15302657" y="1611876"/>
            <a:ext cx="4610843" cy="25656847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1470126" y="1611876"/>
            <a:ext cx="13565233" cy="25656847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B49095-F559-4165-9CAF-9AE4E162887C}" type="datetime1">
              <a:rPr lang="en-US"/>
              <a:pPr lvl="0"/>
              <a:t>10/11/2021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1608B5-CB58-42E7-BAA0-72A6A549D095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53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BFC90C-620D-4560-8024-B9673F8EBC4B}" type="datetime1">
              <a:rPr lang="en-US"/>
              <a:pPr lvl="0"/>
              <a:t>10/11/2021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664874-A7BD-4C6A-8C30-2EE7D80C6DA9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55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58989" y="7547786"/>
            <a:ext cx="18443374" cy="12593647"/>
          </a:xfrm>
        </p:spPr>
        <p:txBody>
          <a:bodyPr anchor="b"/>
          <a:lstStyle>
            <a:lvl1pPr>
              <a:defRPr sz="14031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458989" y="20260571"/>
            <a:ext cx="18443374" cy="6622697"/>
          </a:xfrm>
        </p:spPr>
        <p:txBody>
          <a:bodyPr/>
          <a:lstStyle>
            <a:lvl1pPr marL="0" indent="0">
              <a:buNone/>
              <a:defRPr sz="5612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B9D47B-A546-476F-8B02-DD692141C9C2}" type="datetime1">
              <a:rPr lang="en-US"/>
              <a:pPr lvl="0"/>
              <a:t>10/11/2021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BBD774-CD6C-4D17-B78B-62B23CC6CBCD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32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470126" y="8059375"/>
            <a:ext cx="9088038" cy="1920934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0825462" y="8059375"/>
            <a:ext cx="9088038" cy="1920934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A81AEE-BFB9-42B7-A1D7-CC5EF2380D4F}" type="datetime1">
              <a:rPr lang="en-US"/>
              <a:pPr lvl="0"/>
              <a:t>10/11/2021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BF12CD-CD63-44DA-A6AB-2B245ACE3403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95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72906" y="1611886"/>
            <a:ext cx="18443374" cy="58518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472915" y="7421636"/>
            <a:ext cx="9046278" cy="3637227"/>
          </a:xfrm>
        </p:spPr>
        <p:txBody>
          <a:bodyPr anchor="b"/>
          <a:lstStyle>
            <a:lvl1pPr marL="0" indent="0">
              <a:buNone/>
              <a:defRPr sz="5612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472915" y="11058863"/>
            <a:ext cx="9046278" cy="1626592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10825462" y="7421636"/>
            <a:ext cx="9090827" cy="3637227"/>
          </a:xfrm>
        </p:spPr>
        <p:txBody>
          <a:bodyPr anchor="b"/>
          <a:lstStyle>
            <a:lvl1pPr marL="0" indent="0">
              <a:buNone/>
              <a:defRPr sz="5612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10825462" y="11058863"/>
            <a:ext cx="9090827" cy="1626592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AB7D1C-B3B2-4614-9C87-3064037FEDC1}" type="datetime1">
              <a:rPr lang="en-US"/>
              <a:pPr lvl="0"/>
              <a:t>10/11/2021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82FE9A-1D79-4373-977D-405FB049D5FF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50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8E4625-7305-4271-8DDB-1DE5E2AA4119}" type="datetime1">
              <a:rPr lang="en-US"/>
              <a:pPr lvl="0"/>
              <a:t>10/11/2021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A6F692-3A05-4503-ACD3-75A2E48E6207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94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4DB256-4DD1-44D6-81CA-C765EAED8AD6}" type="datetime1">
              <a:rPr lang="en-US"/>
              <a:pPr lvl="0"/>
              <a:t>10/11/2021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2B138E-71EC-48F3-929A-94DA645EAAA2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29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72906" y="2018345"/>
            <a:ext cx="6896779" cy="7064215"/>
          </a:xfrm>
        </p:spPr>
        <p:txBody>
          <a:bodyPr anchor="b"/>
          <a:lstStyle>
            <a:lvl1pPr>
              <a:defRPr sz="7483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9090827" y="4359072"/>
            <a:ext cx="10825462" cy="21515027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472906" y="9082561"/>
            <a:ext cx="6896779" cy="16826569"/>
          </a:xfrm>
        </p:spPr>
        <p:txBody>
          <a:bodyPr/>
          <a:lstStyle>
            <a:lvl1pPr marL="0" indent="0">
              <a:buNone/>
              <a:defRPr sz="3742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9ED499-9E5B-4510-B20D-8D07E2779CB5}" type="datetime1">
              <a:rPr lang="en-US"/>
              <a:pPr lvl="0"/>
              <a:t>10/11/2021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16A1F8-19E8-4A13-87B0-E21848877174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10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72906" y="2018345"/>
            <a:ext cx="6896779" cy="7064215"/>
          </a:xfrm>
        </p:spPr>
        <p:txBody>
          <a:bodyPr anchor="b"/>
          <a:lstStyle>
            <a:lvl1pPr>
              <a:defRPr sz="7483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9090827" y="4359072"/>
            <a:ext cx="10825462" cy="21515027"/>
          </a:xfrm>
        </p:spPr>
        <p:txBody>
          <a:bodyPr/>
          <a:lstStyle>
            <a:lvl1pPr marL="0" indent="0">
              <a:buNone/>
              <a:defRPr sz="7483"/>
            </a:lvl1pPr>
          </a:lstStyle>
          <a:p>
            <a:pPr lvl="0"/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472906" y="9082561"/>
            <a:ext cx="6896779" cy="16826569"/>
          </a:xfrm>
        </p:spPr>
        <p:txBody>
          <a:bodyPr/>
          <a:lstStyle>
            <a:lvl1pPr marL="0" indent="0">
              <a:buNone/>
              <a:defRPr sz="3742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3F95D4-1CCB-437D-BFC9-86D8C36B7470}" type="datetime1">
              <a:rPr lang="en-US"/>
              <a:pPr lvl="0"/>
              <a:t>10/11/2021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2C27B1-D12A-4A30-B0AA-62B912BBAAC7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09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1470126" y="1611886"/>
            <a:ext cx="18443374" cy="58518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470126" y="8059375"/>
            <a:ext cx="18443374" cy="1920934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1470126" y="28060640"/>
            <a:ext cx="4811316" cy="16118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806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6EE20F4-5E51-4E04-8B61-EE0B886367CD}" type="datetime1">
              <a:rPr lang="en-US"/>
              <a:pPr lvl="0"/>
              <a:t>10/11/2021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7083326" y="28060640"/>
            <a:ext cx="7216975" cy="16118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806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15102184" y="28060640"/>
            <a:ext cx="4811316" cy="16118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806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49ACE25-913A-4887-860C-F34FB0CAC2F6}" type="slidenum"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2138324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10289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534576" marR="0" lvl="0" indent="-534576" algn="l" defTabSz="2138324" rtl="0" fontAlgn="auto" hangingPunct="1">
        <a:lnSpc>
          <a:spcPct val="90000"/>
        </a:lnSpc>
        <a:spcBef>
          <a:spcPts val="2340"/>
        </a:spcBef>
        <a:spcAft>
          <a:spcPts val="0"/>
        </a:spcAft>
        <a:buSzPct val="100000"/>
        <a:buFont typeface="Arial" pitchFamily="34"/>
        <a:buChar char="•"/>
        <a:tabLst/>
        <a:defRPr lang="fr-FR" sz="6548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1603738" marR="0" lvl="1" indent="-534576" algn="l" defTabSz="2138324" rtl="0" fontAlgn="auto" hangingPunct="1">
        <a:lnSpc>
          <a:spcPct val="90000"/>
        </a:lnSpc>
        <a:spcBef>
          <a:spcPts val="1170"/>
        </a:spcBef>
        <a:spcAft>
          <a:spcPts val="0"/>
        </a:spcAft>
        <a:buSzPct val="100000"/>
        <a:buFont typeface="Arial" pitchFamily="34"/>
        <a:buChar char="•"/>
        <a:tabLst/>
        <a:defRPr lang="fr-FR" sz="5612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2672910" marR="0" lvl="2" indent="-534576" algn="l" defTabSz="2138324" rtl="0" fontAlgn="auto" hangingPunct="1">
        <a:lnSpc>
          <a:spcPct val="90000"/>
        </a:lnSpc>
        <a:spcBef>
          <a:spcPts val="1170"/>
        </a:spcBef>
        <a:spcAft>
          <a:spcPts val="0"/>
        </a:spcAft>
        <a:buSzPct val="100000"/>
        <a:buFont typeface="Arial" pitchFamily="34"/>
        <a:buChar char="•"/>
        <a:tabLst/>
        <a:defRPr lang="fr-FR" sz="4677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3742072" marR="0" lvl="3" indent="-534576" algn="l" defTabSz="2138324" rtl="0" fontAlgn="auto" hangingPunct="1">
        <a:lnSpc>
          <a:spcPct val="90000"/>
        </a:lnSpc>
        <a:spcBef>
          <a:spcPts val="1170"/>
        </a:spcBef>
        <a:spcAft>
          <a:spcPts val="0"/>
        </a:spcAft>
        <a:buSzPct val="100000"/>
        <a:buFont typeface="Arial" pitchFamily="34"/>
        <a:buChar char="•"/>
        <a:tabLst/>
        <a:defRPr lang="fr-FR" sz="4209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4811234" marR="0" lvl="4" indent="-534576" algn="l" defTabSz="2138324" rtl="0" fontAlgn="auto" hangingPunct="1">
        <a:lnSpc>
          <a:spcPct val="90000"/>
        </a:lnSpc>
        <a:spcBef>
          <a:spcPts val="1170"/>
        </a:spcBef>
        <a:spcAft>
          <a:spcPts val="0"/>
        </a:spcAft>
        <a:buSzPct val="100000"/>
        <a:buFont typeface="Arial" pitchFamily="34"/>
        <a:buChar char="•"/>
        <a:tabLst/>
        <a:defRPr lang="fr-FR" sz="4209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2"/>
          <p:cNvSpPr/>
          <p:nvPr/>
        </p:nvSpPr>
        <p:spPr>
          <a:xfrm>
            <a:off x="2880003" y="0"/>
            <a:ext cx="18503624" cy="252000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64892" tIns="137736" rIns="264892" bIns="137736" anchor="t" anchorCtr="1" compatLnSpc="1">
            <a:spAutoFit/>
          </a:bodyPr>
          <a:lstStyle/>
          <a:p>
            <a:pPr marL="0" marR="0" lvl="0" indent="0" algn="ctr" defTabSz="2691344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691344" algn="l"/>
                <a:tab pos="5382688" algn="l"/>
                <a:tab pos="8074033" algn="l"/>
                <a:tab pos="10765377" algn="l"/>
                <a:tab pos="13456721" algn="l"/>
                <a:tab pos="16148066" algn="l"/>
                <a:tab pos="18839410" algn="l"/>
                <a:tab pos="21530755" algn="l"/>
                <a:tab pos="24222099" algn="l"/>
                <a:tab pos="26913443" algn="l"/>
                <a:tab pos="2960478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7200" b="0" i="0" u="none" strike="noStrike" kern="0" cap="none" spc="0" baseline="0">
                <a:solidFill>
                  <a:srgbClr val="000000"/>
                </a:solidFill>
                <a:uFillTx/>
                <a:latin typeface="Arial" pitchFamily="34"/>
                <a:ea typeface="Arial" pitchFamily="2"/>
                <a:cs typeface="Arial" pitchFamily="34"/>
              </a:rPr>
              <a:t>Titre du poster</a:t>
            </a:r>
            <a:r>
              <a:rPr lang="fr-FR" sz="7200" b="0" i="0" u="none" strike="noStrike" kern="0" cap="none" spc="0" baseline="0">
                <a:solidFill>
                  <a:srgbClr val="FF0000"/>
                </a:solidFill>
                <a:uFillTx/>
                <a:latin typeface="Arial" pitchFamily="34"/>
                <a:ea typeface="Arial" pitchFamily="2"/>
                <a:cs typeface="Arial" pitchFamily="34"/>
              </a:rPr>
              <a:t>…</a:t>
            </a:r>
          </a:p>
          <a:p>
            <a:pPr marL="0" marR="0" lvl="0" indent="0" algn="ctr" defTabSz="2691344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691344" algn="l"/>
                <a:tab pos="5382688" algn="l"/>
                <a:tab pos="8074033" algn="l"/>
                <a:tab pos="10765377" algn="l"/>
                <a:tab pos="13456721" algn="l"/>
                <a:tab pos="16148066" algn="l"/>
                <a:tab pos="18839410" algn="l"/>
                <a:tab pos="21530755" algn="l"/>
                <a:tab pos="24222099" algn="l"/>
                <a:tab pos="26913443" algn="l"/>
                <a:tab pos="2960478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7200" b="0" i="0" u="none" strike="noStrike" kern="0" cap="none" spc="0" baseline="0">
                <a:solidFill>
                  <a:srgbClr val="FF0000"/>
                </a:solidFill>
                <a:uFillTx/>
                <a:latin typeface="Arial" pitchFamily="34"/>
                <a:ea typeface="Arial" pitchFamily="2"/>
                <a:cs typeface="Arial" pitchFamily="34"/>
              </a:rPr>
              <a:t>….</a:t>
            </a:r>
          </a:p>
        </p:txBody>
      </p:sp>
      <p:sp>
        <p:nvSpPr>
          <p:cNvPr id="3" name="Rectangle 3"/>
          <p:cNvSpPr/>
          <p:nvPr/>
        </p:nvSpPr>
        <p:spPr>
          <a:xfrm>
            <a:off x="0" y="0"/>
            <a:ext cx="2880003" cy="252000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D9D9D9"/>
          </a:solidFill>
          <a:ln w="25557" cap="sq">
            <a:solidFill>
              <a:srgbClr val="385D8A"/>
            </a:solidFill>
            <a:prstDash val="solid"/>
            <a:miter/>
          </a:ln>
        </p:spPr>
        <p:txBody>
          <a:bodyPr vert="horz" wrap="square" lIns="264892" tIns="137736" rIns="264892" bIns="137736" anchor="ctr" anchorCtr="0" compatLnSpc="1">
            <a:noAutofit/>
          </a:bodyPr>
          <a:lstStyle/>
          <a:p>
            <a:pPr marL="260658" marR="0" lvl="0" indent="0" algn="l" defTabSz="2691344" rtl="0" fontAlgn="auto" hangingPunc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60658" algn="l"/>
                <a:tab pos="2952002" algn="l"/>
                <a:tab pos="5643346" algn="l"/>
                <a:tab pos="8334691" algn="l"/>
                <a:tab pos="11026035" algn="l"/>
                <a:tab pos="13717379" algn="l"/>
                <a:tab pos="16408724" algn="l"/>
                <a:tab pos="19100068" algn="l"/>
                <a:tab pos="21791413" algn="l"/>
                <a:tab pos="24482757" algn="l"/>
                <a:tab pos="27174101" algn="l"/>
                <a:tab pos="2986544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523" b="1" i="1" u="none" strike="noStrike" kern="0" cap="none" spc="0" baseline="0">
                <a:solidFill>
                  <a:srgbClr val="FFFFFF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LOGO </a:t>
            </a:r>
            <a:r>
              <a:rPr lang="fr-FR" sz="2523" b="0" i="1" u="none" strike="noStrike" kern="0" cap="none" spc="0" baseline="0">
                <a:solidFill>
                  <a:srgbClr val="FFFFFF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établissement scolaire</a:t>
            </a:r>
          </a:p>
          <a:p>
            <a:pPr marL="260658" marR="0" lvl="0" indent="0" algn="l" defTabSz="2691344" rtl="0" fontAlgn="auto" hangingPunct="0">
              <a:lnSpc>
                <a:spcPct val="107000"/>
              </a:lnSpc>
              <a:spcBef>
                <a:spcPts val="0"/>
              </a:spcBef>
              <a:spcAft>
                <a:spcPts val="2355"/>
              </a:spcAft>
              <a:buNone/>
              <a:tabLst>
                <a:tab pos="260658" algn="l"/>
                <a:tab pos="2952002" algn="l"/>
                <a:tab pos="5643346" algn="l"/>
                <a:tab pos="8334691" algn="l"/>
                <a:tab pos="11026035" algn="l"/>
                <a:tab pos="13717379" algn="l"/>
                <a:tab pos="16408724" algn="l"/>
                <a:tab pos="19100068" algn="l"/>
                <a:tab pos="21791413" algn="l"/>
                <a:tab pos="24482757" algn="l"/>
                <a:tab pos="27174101" algn="l"/>
                <a:tab pos="2986544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82" b="0" i="1" u="none" strike="noStrike" kern="0" cap="none" spc="0" baseline="0">
                <a:solidFill>
                  <a:srgbClr val="FFFFFF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à insérer à la place de ce cadre</a:t>
            </a:r>
          </a:p>
        </p:txBody>
      </p:sp>
      <p:sp>
        <p:nvSpPr>
          <p:cNvPr id="4" name="ZoneTexte 4"/>
          <p:cNvSpPr/>
          <p:nvPr/>
        </p:nvSpPr>
        <p:spPr>
          <a:xfrm>
            <a:off x="0" y="9694688"/>
            <a:ext cx="21383628" cy="1314321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264892" tIns="137736" rIns="264892" bIns="137736" anchor="t" anchorCtr="1" compatLnSpc="1">
            <a:spAutoFit/>
          </a:bodyPr>
          <a:lstStyle/>
          <a:p>
            <a:pPr marL="0" marR="0" lvl="0" indent="0" algn="ctr" defTabSz="2691344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691344" algn="l"/>
                <a:tab pos="5382688" algn="l"/>
                <a:tab pos="8074033" algn="l"/>
                <a:tab pos="10765377" algn="l"/>
                <a:tab pos="13456721" algn="l"/>
                <a:tab pos="16148066" algn="l"/>
                <a:tab pos="18839410" algn="l"/>
                <a:tab pos="21530755" algn="l"/>
                <a:tab pos="24222099" algn="l"/>
                <a:tab pos="26913443" algn="l"/>
                <a:tab pos="29604788" algn="l"/>
              </a:tabLst>
              <a:defRPr sz="1800" b="0" i="0" u="none" strike="noStrike" kern="0" cap="none" spc="0" baseline="0">
                <a:solidFill>
                  <a:srgbClr val="666666"/>
                </a:solidFill>
                <a:uFillTx/>
              </a:defRPr>
            </a:pPr>
            <a:r>
              <a:rPr lang="fr-FR" sz="4400" b="1" i="0" u="none" strike="noStrike" kern="0" cap="none" spc="0" baseline="0" dirty="0">
                <a:solidFill>
                  <a:srgbClr val="767171"/>
                </a:solidFill>
                <a:uFillTx/>
                <a:latin typeface="Arial" pitchFamily="34"/>
                <a:ea typeface="Arial" pitchFamily="2"/>
                <a:cs typeface="Arial" pitchFamily="34"/>
              </a:rPr>
              <a:t>Rappel des CONSIGNES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400" b="0" i="0" u="none" strike="noStrike" kern="1200" cap="none" spc="0" baseline="0" dirty="0">
                <a:solidFill>
                  <a:srgbClr val="767171"/>
                </a:solidFill>
                <a:uFillTx/>
                <a:latin typeface="Arial" pitchFamily="34"/>
                <a:cs typeface="Arial" pitchFamily="34"/>
              </a:rPr>
              <a:t>Le poster devra être facilement lisible (impression en format A1 = 84,1 x 59,4 cm) et laisser une place importante à la partie illustration.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400" b="0" i="0" u="none" strike="noStrike" kern="1200" cap="none" spc="0" baseline="0" dirty="0">
                <a:solidFill>
                  <a:srgbClr val="767171"/>
                </a:solidFill>
                <a:uFillTx/>
                <a:latin typeface="Arial" pitchFamily="34"/>
                <a:cs typeface="Arial" pitchFamily="34"/>
              </a:rPr>
              <a:t>Il devra respecter le modèle imposé (entête, pied de page et zones libres définies), la mise en page est libre. </a:t>
            </a:r>
            <a:r>
              <a:rPr lang="fr-FR" sz="4400" b="0" i="0" u="none" strike="noStrike" kern="1200" cap="none" spc="0" baseline="0">
                <a:solidFill>
                  <a:srgbClr val="767171"/>
                </a:solidFill>
                <a:uFillTx/>
                <a:latin typeface="Arial" pitchFamily="34"/>
                <a:cs typeface="Arial" pitchFamily="34"/>
              </a:rPr>
              <a:t>Le poster devra cependant comprendre les éléments suivants :</a:t>
            </a:r>
          </a:p>
          <a:p>
            <a:pPr marL="571500" marR="0" lvl="0" indent="-57150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400" b="1" i="0" u="none" strike="noStrike" kern="1200" cap="none" spc="0" baseline="0" dirty="0">
                <a:solidFill>
                  <a:srgbClr val="767171"/>
                </a:solidFill>
                <a:uFillTx/>
                <a:latin typeface="Arial" pitchFamily="34"/>
                <a:cs typeface="Arial" pitchFamily="34"/>
              </a:rPr>
              <a:t>Titre</a:t>
            </a:r>
            <a:r>
              <a:rPr lang="fr-FR" sz="4400" b="0" i="0" u="none" strike="noStrike" kern="1200" cap="none" spc="0" baseline="0" dirty="0">
                <a:solidFill>
                  <a:srgbClr val="767171"/>
                </a:solidFill>
                <a:uFillTx/>
                <a:latin typeface="Arial" pitchFamily="34"/>
                <a:cs typeface="Arial" pitchFamily="34"/>
              </a:rPr>
              <a:t> (court et concis)</a:t>
            </a:r>
          </a:p>
          <a:p>
            <a:pPr marL="571500" marR="0" lvl="0" indent="-57150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400" b="1" i="0" u="none" strike="noStrike" kern="1200" cap="none" spc="0" baseline="0" dirty="0">
                <a:solidFill>
                  <a:srgbClr val="767171"/>
                </a:solidFill>
                <a:uFillTx/>
                <a:latin typeface="Arial" pitchFamily="34"/>
                <a:cs typeface="Arial" pitchFamily="34"/>
              </a:rPr>
              <a:t>Pourquoi ?</a:t>
            </a:r>
            <a:r>
              <a:rPr lang="fr-FR" sz="4400" b="0" i="0" u="none" strike="noStrike" kern="1200" cap="none" spc="0" baseline="0" dirty="0">
                <a:solidFill>
                  <a:srgbClr val="767171"/>
                </a:solidFill>
                <a:uFillTx/>
                <a:latin typeface="Arial" pitchFamily="34"/>
                <a:cs typeface="Arial" pitchFamily="34"/>
              </a:rPr>
              <a:t> (Contexte - Risques visés)</a:t>
            </a:r>
          </a:p>
          <a:p>
            <a:pPr marL="571500" marR="0" lvl="0" indent="-57150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400" b="1" i="0" u="none" strike="noStrike" kern="0" cap="none" spc="0" baseline="0" dirty="0">
                <a:solidFill>
                  <a:srgbClr val="767171"/>
                </a:solidFill>
                <a:uFillTx/>
                <a:latin typeface="Arial" pitchFamily="34"/>
                <a:cs typeface="Arial" pitchFamily="34"/>
              </a:rPr>
              <a:t>Les données agro-climatiques retenues?</a:t>
            </a:r>
            <a:r>
              <a:rPr lang="fr-FR" sz="4400" b="0" i="0" u="none" strike="noStrike" kern="0" cap="none" spc="0" baseline="0" dirty="0">
                <a:solidFill>
                  <a:srgbClr val="767171"/>
                </a:solidFill>
                <a:uFillTx/>
                <a:latin typeface="Arial" pitchFamily="34"/>
                <a:cs typeface="Arial" pitchFamily="34"/>
              </a:rPr>
              <a:t> (Justification de vos choix)</a:t>
            </a:r>
          </a:p>
          <a:p>
            <a:pPr marL="571500" marR="0" lvl="0" indent="-57150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400" b="1" i="0" u="none" strike="noStrike" kern="0" cap="none" spc="0" baseline="0" dirty="0">
                <a:solidFill>
                  <a:srgbClr val="767171"/>
                </a:solidFill>
                <a:uFillTx/>
                <a:latin typeface="Arial" pitchFamily="34"/>
                <a:cs typeface="Arial" pitchFamily="34"/>
              </a:rPr>
              <a:t>Fonctionnement du service?</a:t>
            </a:r>
          </a:p>
          <a:p>
            <a:pPr marL="1485900" marR="0" lvl="2" indent="-57150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400" b="0" i="0" u="none" strike="noStrike" kern="0" cap="none" spc="0" baseline="0" dirty="0">
                <a:solidFill>
                  <a:srgbClr val="767171"/>
                </a:solidFill>
                <a:uFillTx/>
                <a:latin typeface="Arial" pitchFamily="34"/>
                <a:cs typeface="Arial" pitchFamily="34"/>
              </a:rPr>
              <a:t>pour les outils de prédictions à court terme : description de l'interface ou du type de support (une maquette de l’interface est possible</a:t>
            </a:r>
          </a:p>
          <a:p>
            <a:pPr marL="1485900" marR="0" lvl="2" indent="-57150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400" b="0" i="0" u="none" strike="noStrike" kern="0" cap="none" spc="0" baseline="0" dirty="0">
                <a:solidFill>
                  <a:srgbClr val="767171"/>
                </a:solidFill>
                <a:uFillTx/>
                <a:latin typeface="Arial" pitchFamily="34"/>
                <a:cs typeface="Arial" pitchFamily="34"/>
              </a:rPr>
              <a:t>pour les outils de prédictions à moyen et long terme: synthèse sous forme de schémas conceptuels) .</a:t>
            </a:r>
          </a:p>
          <a:p>
            <a:pPr marL="571500" marR="0" lvl="0" indent="-57150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400" b="1" i="0" u="none" strike="noStrike" kern="1200" cap="none" spc="0" baseline="0" dirty="0">
                <a:solidFill>
                  <a:srgbClr val="767171"/>
                </a:solidFill>
                <a:uFillTx/>
                <a:latin typeface="Arial" pitchFamily="34"/>
                <a:cs typeface="Arial" pitchFamily="34"/>
              </a:rPr>
              <a:t>Utilisation pratique ?</a:t>
            </a:r>
            <a:r>
              <a:rPr lang="fr-FR" sz="4400" b="0" i="0" u="none" strike="noStrike" kern="1200" cap="none" spc="0" baseline="0" dirty="0">
                <a:solidFill>
                  <a:srgbClr val="767171"/>
                </a:solidFill>
                <a:uFillTx/>
                <a:latin typeface="Arial" pitchFamily="34"/>
                <a:cs typeface="Arial" pitchFamily="34"/>
              </a:rPr>
              <a:t> (public visé, utilisation en cours de saison ou réflexion stratégique,…)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400" b="0" i="0" u="none" strike="noStrike" kern="1200" cap="none" spc="0" baseline="0" dirty="0">
                <a:solidFill>
                  <a:srgbClr val="767171"/>
                </a:solidFill>
                <a:uFillTx/>
                <a:latin typeface="Arial" pitchFamily="34"/>
                <a:cs typeface="Arial" pitchFamily="34"/>
              </a:rPr>
              <a:t> 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400" b="0" i="0" u="none" strike="noStrike" kern="1200" cap="none" spc="0" baseline="0" dirty="0">
                <a:solidFill>
                  <a:srgbClr val="767171"/>
                </a:solidFill>
                <a:uFillTx/>
                <a:latin typeface="Arial" pitchFamily="34"/>
                <a:cs typeface="Arial" pitchFamily="34"/>
              </a:rPr>
              <a:t>Les candidats devront privilégier les éléments graphiques et porter la plus grande attention à la qualité des images insérées.</a:t>
            </a:r>
          </a:p>
        </p:txBody>
      </p:sp>
      <p:grpSp>
        <p:nvGrpSpPr>
          <p:cNvPr id="5" name="Groupe 10"/>
          <p:cNvGrpSpPr/>
          <p:nvPr/>
        </p:nvGrpSpPr>
        <p:grpSpPr>
          <a:xfrm>
            <a:off x="38103" y="28013448"/>
            <a:ext cx="21345514" cy="1439997"/>
            <a:chOff x="38103" y="28013448"/>
            <a:chExt cx="21345514" cy="1439997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00000000-0000-0000-0000-000000000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t="8970"/>
            <a:stretch>
              <a:fillRect/>
            </a:stretch>
          </p:blipFill>
          <p:spPr>
            <a:xfrm>
              <a:off x="6009445" y="28013448"/>
              <a:ext cx="15374172" cy="1439997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00000000-0000-0000-0000-000000000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l="70" t="3460" r="469" b="3379"/>
            <a:stretch>
              <a:fillRect/>
            </a:stretch>
          </p:blipFill>
          <p:spPr>
            <a:xfrm>
              <a:off x="38103" y="28084396"/>
              <a:ext cx="5825459" cy="1259997"/>
            </a:xfrm>
            <a:prstGeom prst="rect">
              <a:avLst/>
            </a:prstGeom>
            <a:noFill/>
            <a:ln cap="flat">
              <a:noFill/>
            </a:ln>
          </p:spPr>
        </p:pic>
      </p:grpSp>
      <p:sp>
        <p:nvSpPr>
          <p:cNvPr id="8" name="Rectangle 8"/>
          <p:cNvSpPr/>
          <p:nvPr/>
        </p:nvSpPr>
        <p:spPr>
          <a:xfrm>
            <a:off x="0" y="29382662"/>
            <a:ext cx="21383628" cy="89255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1" u="none" strike="noStrike" kern="1200" cap="none" spc="0" baseline="0">
                <a:solidFill>
                  <a:srgbClr val="767171"/>
                </a:solidFill>
                <a:uFillTx/>
                <a:latin typeface="Arial" pitchFamily="34"/>
                <a:cs typeface="Arial" pitchFamily="34"/>
              </a:rPr>
              <a:t>Créé dans le cadre du concours 2021 : Inventez les applications pour gérer les risques climatiques pour le monde agricole.</a:t>
            </a:r>
            <a:r>
              <a:rPr lang="fr-FR" sz="2400" b="1" i="1" u="none" strike="noStrike" kern="1200" cap="none" spc="0" baseline="0">
                <a:solidFill>
                  <a:srgbClr val="767171"/>
                </a:solidFill>
                <a:uFillTx/>
                <a:latin typeface="Arial" pitchFamily="34"/>
                <a:cs typeface="Arial" pitchFamily="34"/>
              </a:rPr>
              <a:t> </a:t>
            </a:r>
            <a:r>
              <a:rPr lang="fr-FR" sz="2400" b="0" i="1" u="none" strike="noStrike" kern="1200" cap="none" spc="0" baseline="0">
                <a:solidFill>
                  <a:srgbClr val="767171"/>
                </a:solidFill>
                <a:uFillTx/>
                <a:latin typeface="Arial" pitchFamily="34"/>
                <a:cs typeface="Arial" pitchFamily="34"/>
              </a:rPr>
              <a:t>www.modelia.org/concours2021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D87D4D9D99F54986E846AEB221C10F" ma:contentTypeVersion="12" ma:contentTypeDescription="Crée un document." ma:contentTypeScope="" ma:versionID="f3ee22c9f6d1f61ac50c087bb83a1e16">
  <xsd:schema xmlns:xsd="http://www.w3.org/2001/XMLSchema" xmlns:xs="http://www.w3.org/2001/XMLSchema" xmlns:p="http://schemas.microsoft.com/office/2006/metadata/properties" xmlns:ns2="b319debd-6666-42fb-a93a-d1aec2aac37f" xmlns:ns3="4358f30c-1fb5-45ab-9f7f-4777e67971ad" targetNamespace="http://schemas.microsoft.com/office/2006/metadata/properties" ma:root="true" ma:fieldsID="ad45e4a63fad7756ae1ec3c529d1a1f7" ns2:_="" ns3:_="">
    <xsd:import namespace="b319debd-6666-42fb-a93a-d1aec2aac37f"/>
    <xsd:import namespace="4358f30c-1fb5-45ab-9f7f-4777e67971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19debd-6666-42fb-a93a-d1aec2aac3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8f30c-1fb5-45ab-9f7f-4777e67971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666DB3-35C4-427F-8371-E06CCCB564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19debd-6666-42fb-a93a-d1aec2aac37f"/>
    <ds:schemaRef ds:uri="4358f30c-1fb5-45ab-9f7f-4777e67971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031BA8-8875-419E-8066-D0092BC731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BA27DB-9764-4C43-9480-2891E9731D78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358f30c-1fb5-45ab-9f7f-4777e67971ad"/>
    <ds:schemaRef ds:uri="b319debd-6666-42fb-a93a-d1aec2aac37f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77</TotalTime>
  <Words>212</Words>
  <Application>Microsoft Office PowerPoint</Application>
  <PresentationFormat>Grand écran</PresentationFormat>
  <Paragraphs>17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Microsoft YaHei</vt:lpstr>
      <vt:lpstr>Arial</vt:lpstr>
      <vt:lpstr>Calibri</vt:lpstr>
      <vt:lpstr>Calibri Light</vt:lpstr>
      <vt:lpstr>Mangal</vt:lpstr>
      <vt:lpstr>Standard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Canevas pour poster. Concours BTSA 2021 : Inventez les applications pour gérer les risques climatiques pour le monde agricole</dc:title>
  <dc:creator>Francois.Brun@acta.asso.fr</dc:creator>
  <cp:lastModifiedBy>François BRUN</cp:lastModifiedBy>
  <cp:revision>12</cp:revision>
  <dcterms:created xsi:type="dcterms:W3CDTF">2014-04-09T14:23:43Z</dcterms:created>
  <dcterms:modified xsi:type="dcterms:W3CDTF">2021-10-11T12:46:27Z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0x010100D0D87D4D9D99F54986E846AEB221C10F</vt:lpwstr>
  </property>
</Properties>
</file>