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3" r:id="rId3"/>
    <p:sldId id="270" r:id="rId4"/>
    <p:sldId id="276" r:id="rId5"/>
    <p:sldId id="256" r:id="rId6"/>
    <p:sldId id="257" r:id="rId7"/>
    <p:sldId id="285" r:id="rId8"/>
    <p:sldId id="278" r:id="rId9"/>
    <p:sldId id="279" r:id="rId10"/>
    <p:sldId id="280" r:id="rId11"/>
    <p:sldId id="283" r:id="rId12"/>
    <p:sldId id="269" r:id="rId13"/>
    <p:sldId id="274" r:id="rId14"/>
    <p:sldId id="260" r:id="rId15"/>
    <p:sldId id="261" r:id="rId16"/>
    <p:sldId id="262" r:id="rId17"/>
    <p:sldId id="263" r:id="rId18"/>
    <p:sldId id="272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6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56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79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19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60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58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262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12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872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82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71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37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23D58-3C7C-429C-9E7C-28BD99DE0874}" type="datetimeFigureOut">
              <a:rPr lang="en-GB" smtClean="0"/>
              <a:t>18/10/2016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4CEEB-5C30-4B88-870C-11387E1E440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1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197729" y="2730638"/>
            <a:ext cx="5840895" cy="1325563"/>
          </a:xfrm>
        </p:spPr>
        <p:txBody>
          <a:bodyPr>
            <a:noAutofit/>
          </a:bodyPr>
          <a:lstStyle/>
          <a:p>
            <a:pPr algn="ctr"/>
            <a:r>
              <a:rPr lang="en-GB" sz="2800" dirty="0"/>
              <a:t>Marie-Anne Vedy-Zecchini, 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err="1" smtClean="0"/>
              <a:t>Antsa</a:t>
            </a:r>
            <a:r>
              <a:rPr lang="en-GB" sz="2800" dirty="0" smtClean="0"/>
              <a:t> </a:t>
            </a:r>
            <a:r>
              <a:rPr lang="en-GB" sz="2800" dirty="0" err="1" smtClean="0"/>
              <a:t>Rafenomanjato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sz="3600" dirty="0"/>
              <a:t>Parameters </a:t>
            </a:r>
            <a:r>
              <a:rPr lang="en-GB" sz="3600" dirty="0" smtClean="0"/>
              <a:t>optimization</a:t>
            </a:r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2800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78297" y="0"/>
            <a:ext cx="11589026" cy="2459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000" dirty="0" err="1">
                <a:solidFill>
                  <a:srgbClr val="008000"/>
                </a:solidFill>
              </a:rPr>
              <a:t>Modelling</a:t>
            </a:r>
            <a:r>
              <a:rPr lang="fr-FR" sz="4000" dirty="0">
                <a:solidFill>
                  <a:srgbClr val="008000"/>
                </a:solidFill>
              </a:rPr>
              <a:t> the impact of </a:t>
            </a:r>
            <a:r>
              <a:rPr lang="fr-FR" sz="4000" dirty="0" err="1">
                <a:solidFill>
                  <a:srgbClr val="008000"/>
                </a:solidFill>
              </a:rPr>
              <a:t>climate</a:t>
            </a:r>
            <a:r>
              <a:rPr lang="fr-FR" sz="4000" dirty="0">
                <a:solidFill>
                  <a:srgbClr val="008000"/>
                </a:solidFill>
              </a:rPr>
              <a:t> change on </a:t>
            </a:r>
            <a:r>
              <a:rPr lang="fr-FR" sz="4000" dirty="0" err="1">
                <a:solidFill>
                  <a:srgbClr val="008000"/>
                </a:solidFill>
              </a:rPr>
              <a:t>primary</a:t>
            </a:r>
            <a:r>
              <a:rPr lang="fr-FR" sz="4000" dirty="0">
                <a:solidFill>
                  <a:srgbClr val="008000"/>
                </a:solidFill>
              </a:rPr>
              <a:t> inoculum production of </a:t>
            </a:r>
            <a:r>
              <a:rPr lang="fr-FR" sz="4000" i="1" dirty="0" err="1">
                <a:solidFill>
                  <a:srgbClr val="008000"/>
                </a:solidFill>
              </a:rPr>
              <a:t>Leptosphaeria</a:t>
            </a:r>
            <a:r>
              <a:rPr lang="fr-FR" sz="4000" i="1" dirty="0">
                <a:solidFill>
                  <a:srgbClr val="008000"/>
                </a:solidFill>
              </a:rPr>
              <a:t> </a:t>
            </a:r>
            <a:r>
              <a:rPr lang="fr-FR" sz="4000" i="1" dirty="0" err="1">
                <a:solidFill>
                  <a:srgbClr val="008000"/>
                </a:solidFill>
              </a:rPr>
              <a:t>maculans</a:t>
            </a:r>
            <a:endParaRPr lang="fr-FR" sz="4000" i="1" dirty="0">
              <a:solidFill>
                <a:srgbClr val="008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7337" y="6327176"/>
            <a:ext cx="12001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5</a:t>
            </a:r>
            <a:r>
              <a:rPr lang="en-GB" baseline="30000" dirty="0" smtClean="0"/>
              <a:t>th</a:t>
            </a:r>
            <a:r>
              <a:rPr lang="en-GB" dirty="0" smtClean="0"/>
              <a:t> ENDURE Summer School ‘The role of IPM in mitigating effects of climate change on pest dynamics – modelling approaches’</a:t>
            </a:r>
            <a:endParaRPr lang="en-GB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56" y="4195347"/>
            <a:ext cx="4038043" cy="190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44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2331"/>
            <a:ext cx="12192000" cy="146653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57325" y="0"/>
            <a:ext cx="9144000" cy="968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888870" y="3390407"/>
            <a:ext cx="53925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 smtClean="0"/>
              <a:t>Initial </a:t>
            </a:r>
            <a:r>
              <a:rPr lang="en-GB" sz="2400" dirty="0" smtClean="0"/>
              <a:t>values of </a:t>
            </a:r>
            <a:r>
              <a:rPr lang="en-GB" sz="2400" dirty="0" smtClean="0"/>
              <a:t>parameters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statistical criterion to be </a:t>
            </a:r>
            <a:r>
              <a:rPr lang="en-GB" sz="2400" dirty="0" smtClean="0"/>
              <a:t>optimized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method used by </a:t>
            </a:r>
            <a:r>
              <a:rPr lang="en-GB" sz="2400" dirty="0" smtClean="0"/>
              <a:t>function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Bounds of </a:t>
            </a:r>
            <a:r>
              <a:rPr lang="en-GB" sz="2400" dirty="0" smtClean="0"/>
              <a:t>parameters</a:t>
            </a:r>
            <a:endParaRPr lang="en-GB" sz="2400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The function </a:t>
            </a:r>
            <a:r>
              <a:rPr lang="en-GB" sz="3200" dirty="0" err="1" smtClean="0"/>
              <a:t>optim</a:t>
            </a:r>
            <a:endParaRPr lang="en-GB" sz="3200" dirty="0"/>
          </a:p>
        </p:txBody>
      </p:sp>
      <p:cxnSp>
        <p:nvCxnSpPr>
          <p:cNvPr id="10" name="Connecteur droit avec flèche 5"/>
          <p:cNvCxnSpPr>
            <a:stCxn id="11" idx="2"/>
          </p:cNvCxnSpPr>
          <p:nvPr/>
        </p:nvCxnSpPr>
        <p:spPr>
          <a:xfrm rot="5400000">
            <a:off x="4720904" y="2036736"/>
            <a:ext cx="2364058" cy="3018705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721776" y="1583481"/>
            <a:ext cx="9381017" cy="7805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45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2331"/>
            <a:ext cx="12192000" cy="146653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57325" y="0"/>
            <a:ext cx="9144000" cy="968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888870" y="3390407"/>
            <a:ext cx="539250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 smtClean="0"/>
              <a:t>Initial </a:t>
            </a:r>
            <a:r>
              <a:rPr lang="en-GB" sz="2400" dirty="0" smtClean="0"/>
              <a:t>values of </a:t>
            </a:r>
            <a:r>
              <a:rPr lang="en-GB" sz="2400" dirty="0" smtClean="0"/>
              <a:t>parameters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statistical criterion to be </a:t>
            </a:r>
            <a:r>
              <a:rPr lang="en-GB" sz="2400" dirty="0" smtClean="0"/>
              <a:t>optimized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method used by </a:t>
            </a:r>
            <a:r>
              <a:rPr lang="en-GB" sz="2400" dirty="0" smtClean="0"/>
              <a:t>function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Bounds of </a:t>
            </a:r>
            <a:r>
              <a:rPr lang="en-GB" sz="2400" dirty="0" smtClean="0"/>
              <a:t>parameters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Data used for criterion: </a:t>
            </a:r>
            <a:endParaRPr lang="en-GB" sz="2400" dirty="0" smtClean="0"/>
          </a:p>
          <a:p>
            <a:pPr marL="342900" indent="-342900">
              <a:buFontTx/>
              <a:buAutoNum type="arabicPeriod"/>
            </a:pPr>
            <a:endParaRPr lang="en-GB" sz="2400" dirty="0"/>
          </a:p>
          <a:p>
            <a:r>
              <a:rPr lang="en-GB" sz="2400" dirty="0" smtClean="0"/>
              <a:t>Data </a:t>
            </a:r>
            <a:r>
              <a:rPr lang="en-GB" sz="2400" dirty="0"/>
              <a:t>which come from Poznan in 1991 </a:t>
            </a:r>
          </a:p>
          <a:p>
            <a:endParaRPr lang="en-GB" sz="2400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The function </a:t>
            </a:r>
            <a:r>
              <a:rPr lang="en-GB" sz="3200" dirty="0" err="1" smtClean="0"/>
              <a:t>optim</a:t>
            </a:r>
            <a:endParaRPr lang="en-GB" sz="32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512956" y="2261651"/>
            <a:ext cx="4090969" cy="3358564"/>
            <a:chOff x="624467" y="3086836"/>
            <a:chExt cx="4090969" cy="3358564"/>
          </a:xfrm>
        </p:grpSpPr>
        <p:sp>
          <p:nvSpPr>
            <p:cNvPr id="13" name="Ellipse 12"/>
            <p:cNvSpPr/>
            <p:nvPr/>
          </p:nvSpPr>
          <p:spPr>
            <a:xfrm>
              <a:off x="2832847" y="3086836"/>
              <a:ext cx="1882589" cy="59083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Connecteur droit avec flèche 5"/>
            <p:cNvCxnSpPr/>
            <p:nvPr/>
          </p:nvCxnSpPr>
          <p:spPr>
            <a:xfrm rot="5400000">
              <a:off x="197083" y="3809636"/>
              <a:ext cx="3063148" cy="2208380"/>
            </a:xfrm>
            <a:prstGeom prst="curvedConnector3">
              <a:avLst>
                <a:gd name="adj1" fmla="val 1218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0157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93" y="2018756"/>
            <a:ext cx="8001184" cy="2520373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73741" y="1154113"/>
            <a:ext cx="68837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New parameters found by the function </a:t>
            </a:r>
            <a:r>
              <a:rPr lang="en-GB" sz="2800" dirty="0" err="1" smtClean="0"/>
              <a:t>optim</a:t>
            </a:r>
            <a:r>
              <a:rPr lang="en-GB" sz="28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6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 smtClean="0">
                <a:solidFill>
                  <a:srgbClr val="008000"/>
                </a:solidFill>
              </a:rPr>
              <a:t>Results</a:t>
            </a:r>
            <a:endParaRPr lang="fr-FR" altLang="en-US" sz="4800" dirty="0" smtClean="0">
              <a:solidFill>
                <a:srgbClr val="008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3740" y="1940115"/>
            <a:ext cx="15226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fr-FR" altLang="en-US" sz="2400" dirty="0" smtClean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l-GR" altLang="en-US" sz="2400" dirty="0" smtClean="0">
                <a:solidFill>
                  <a:schemeClr val="tx2"/>
                </a:solidFill>
                <a:cs typeface="Arial" panose="020B0604020202020204" pitchFamily="34" charset="0"/>
              </a:rPr>
              <a:t>θ</a:t>
            </a:r>
            <a:r>
              <a:rPr lang="fr-FR" altLang="en-US" sz="2400" baseline="-25000" dirty="0">
                <a:solidFill>
                  <a:schemeClr val="tx2"/>
                </a:solidFill>
              </a:rPr>
              <a:t>max  </a:t>
            </a:r>
            <a:r>
              <a:rPr lang="fr-FR" altLang="en-US" sz="2400" baseline="-25000" dirty="0" smtClean="0">
                <a:solidFill>
                  <a:schemeClr val="tx2"/>
                </a:solidFill>
              </a:rPr>
              <a:t> </a:t>
            </a:r>
            <a:r>
              <a:rPr lang="fr-FR" altLang="en-US" sz="2400" dirty="0" smtClean="0">
                <a:solidFill>
                  <a:schemeClr val="tx2"/>
                </a:solidFill>
              </a:rPr>
              <a:t>= </a:t>
            </a:r>
          </a:p>
          <a:p>
            <a:pPr>
              <a:buFontTx/>
              <a:buChar char="-"/>
            </a:pPr>
            <a:r>
              <a:rPr lang="fr-FR" altLang="en-US" sz="2400" dirty="0">
                <a:solidFill>
                  <a:schemeClr val="tx2"/>
                </a:solidFill>
              </a:rPr>
              <a:t> </a:t>
            </a:r>
            <a:r>
              <a:rPr lang="el-GR" altLang="en-US" sz="2400" dirty="0" smtClean="0">
                <a:solidFill>
                  <a:schemeClr val="tx2"/>
                </a:solidFill>
              </a:rPr>
              <a:t>θ</a:t>
            </a:r>
            <a:r>
              <a:rPr lang="fr-FR" altLang="en-US" sz="2400" baseline="-25000" dirty="0" smtClean="0">
                <a:solidFill>
                  <a:schemeClr val="tx2"/>
                </a:solidFill>
              </a:rPr>
              <a:t>min</a:t>
            </a:r>
            <a:r>
              <a:rPr lang="fr-FR" altLang="en-US" sz="2400" baseline="-25000" dirty="0">
                <a:solidFill>
                  <a:schemeClr val="tx2"/>
                </a:solidFill>
              </a:rPr>
              <a:t> </a:t>
            </a:r>
            <a:r>
              <a:rPr lang="fr-FR" altLang="en-US" sz="2400" baseline="-25000" dirty="0" smtClean="0">
                <a:solidFill>
                  <a:schemeClr val="tx2"/>
                </a:solidFill>
              </a:rPr>
              <a:t> </a:t>
            </a:r>
            <a:r>
              <a:rPr lang="fr-FR" altLang="en-US" sz="2400" dirty="0" smtClean="0">
                <a:solidFill>
                  <a:schemeClr val="tx2"/>
                </a:solidFill>
              </a:rPr>
              <a:t>= </a:t>
            </a:r>
          </a:p>
          <a:p>
            <a:pPr>
              <a:buFontTx/>
              <a:buChar char="-"/>
            </a:pPr>
            <a:r>
              <a:rPr lang="fr-FR" altLang="en-US" sz="2400" dirty="0" smtClean="0">
                <a:solidFill>
                  <a:schemeClr val="tx2"/>
                </a:solidFill>
              </a:rPr>
              <a:t> </a:t>
            </a:r>
            <a:r>
              <a:rPr lang="fr-FR" altLang="en-US" sz="2400" dirty="0" err="1">
                <a:solidFill>
                  <a:schemeClr val="tx2"/>
                </a:solidFill>
              </a:rPr>
              <a:t>r</a:t>
            </a:r>
            <a:r>
              <a:rPr lang="fr-FR" altLang="en-US" sz="2400" baseline="-25000" dirty="0" err="1">
                <a:solidFill>
                  <a:schemeClr val="tx2"/>
                </a:solidFill>
              </a:rPr>
              <a:t>min</a:t>
            </a:r>
            <a:r>
              <a:rPr lang="fr-FR" altLang="en-US" sz="2400" dirty="0"/>
              <a:t>  </a:t>
            </a:r>
            <a:r>
              <a:rPr lang="fr-FR" altLang="en-US" sz="2400" dirty="0" smtClean="0">
                <a:solidFill>
                  <a:schemeClr val="tx2"/>
                </a:solidFill>
              </a:rPr>
              <a:t>=</a:t>
            </a:r>
            <a:endParaRPr lang="fr-FR" altLang="en-US" sz="2400" baseline="-25000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r>
              <a:rPr lang="fr-FR" altLang="en-US" sz="2400" dirty="0">
                <a:solidFill>
                  <a:schemeClr val="tx2"/>
                </a:solidFill>
              </a:rPr>
              <a:t> </a:t>
            </a:r>
            <a:r>
              <a:rPr lang="fr-FR" altLang="en-US" sz="2400" dirty="0" err="1">
                <a:solidFill>
                  <a:schemeClr val="tx2"/>
                </a:solidFill>
              </a:rPr>
              <a:t>n</a:t>
            </a:r>
            <a:r>
              <a:rPr lang="fr-FR" altLang="en-US" sz="2400" baseline="-25000" dirty="0" err="1">
                <a:solidFill>
                  <a:schemeClr val="tx2"/>
                </a:solidFill>
              </a:rPr>
              <a:t>d</a:t>
            </a:r>
            <a:r>
              <a:rPr lang="fr-FR" altLang="en-US" sz="2400" baseline="-25000" dirty="0">
                <a:solidFill>
                  <a:schemeClr val="tx2"/>
                </a:solidFill>
              </a:rPr>
              <a:t>  </a:t>
            </a:r>
            <a:r>
              <a:rPr lang="fr-FR" altLang="en-US" sz="2400" baseline="-25000" dirty="0" smtClean="0">
                <a:solidFill>
                  <a:schemeClr val="tx2"/>
                </a:solidFill>
              </a:rPr>
              <a:t> </a:t>
            </a:r>
            <a:r>
              <a:rPr lang="fr-FR" altLang="en-US" sz="2400" dirty="0" smtClean="0">
                <a:solidFill>
                  <a:schemeClr val="tx2"/>
                </a:solidFill>
              </a:rPr>
              <a:t>= </a:t>
            </a:r>
            <a:endParaRPr lang="fr-FR" altLang="en-US" sz="2400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r>
              <a:rPr lang="fr-FR" altLang="en-US" sz="2400" dirty="0">
                <a:solidFill>
                  <a:schemeClr val="tx2"/>
                </a:solidFill>
              </a:rPr>
              <a:t> N</a:t>
            </a:r>
            <a:r>
              <a:rPr lang="fr-FR" altLang="en-US" sz="2400" baseline="-25000" dirty="0">
                <a:solidFill>
                  <a:schemeClr val="tx2"/>
                </a:solidFill>
              </a:rPr>
              <a:t>FD</a:t>
            </a:r>
            <a:r>
              <a:rPr lang="fr-FR" altLang="en-US" sz="2400" dirty="0"/>
              <a:t> </a:t>
            </a:r>
            <a:r>
              <a:rPr lang="fr-FR" altLang="en-US" sz="2400" dirty="0">
                <a:solidFill>
                  <a:schemeClr val="tx2"/>
                </a:solidFill>
              </a:rPr>
              <a:t>= </a:t>
            </a:r>
            <a:endParaRPr lang="fr-FR" altLang="en-US" sz="2400" dirty="0"/>
          </a:p>
          <a:p>
            <a:pPr>
              <a:buFontTx/>
              <a:buChar char="-"/>
            </a:pPr>
            <a:r>
              <a:rPr lang="fr-FR" altLang="en-US" sz="2400" dirty="0">
                <a:solidFill>
                  <a:schemeClr val="tx2"/>
                </a:solidFill>
              </a:rPr>
              <a:t> </a:t>
            </a:r>
            <a:r>
              <a:rPr lang="el-GR" altLang="en-US" sz="2400" dirty="0">
                <a:solidFill>
                  <a:schemeClr val="tx2"/>
                </a:solidFill>
              </a:rPr>
              <a:t>σ</a:t>
            </a:r>
            <a:r>
              <a:rPr lang="fr-FR" altLang="en-US" sz="2400" baseline="-25000" dirty="0">
                <a:solidFill>
                  <a:schemeClr val="tx2"/>
                </a:solidFill>
              </a:rPr>
              <a:t>FD</a:t>
            </a:r>
            <a:r>
              <a:rPr lang="fr-FR" altLang="en-US" sz="2400" dirty="0"/>
              <a:t> </a:t>
            </a:r>
            <a:r>
              <a:rPr lang="fr-FR" altLang="en-US" sz="2400" dirty="0" smtClean="0">
                <a:solidFill>
                  <a:schemeClr val="tx2"/>
                </a:solidFill>
              </a:rPr>
              <a:t>=</a:t>
            </a:r>
            <a:endParaRPr lang="fr-FR" altLang="en-US" sz="2400" dirty="0">
              <a:solidFill>
                <a:schemeClr val="tx2"/>
              </a:solidFill>
            </a:endParaRPr>
          </a:p>
          <a:p>
            <a:r>
              <a:rPr lang="fr-FR" altLang="en-US" sz="2400" dirty="0">
                <a:solidFill>
                  <a:schemeClr val="tx2"/>
                </a:solidFill>
              </a:rPr>
              <a:t>- k</a:t>
            </a:r>
            <a:r>
              <a:rPr lang="fr-FR" altLang="en-US" sz="2400" dirty="0"/>
              <a:t> </a:t>
            </a:r>
            <a:r>
              <a:rPr lang="fr-FR" altLang="en-US" sz="2400" dirty="0" smtClean="0">
                <a:solidFill>
                  <a:schemeClr val="tx2"/>
                </a:solidFill>
              </a:rPr>
              <a:t>=</a:t>
            </a:r>
            <a:endParaRPr lang="en-GB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4862324" y="5575610"/>
            <a:ext cx="2399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 smtClean="0"/>
              <a:t>In progress …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8660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Other methods: </a:t>
            </a:r>
          </a:p>
          <a:p>
            <a:pPr marL="0" indent="0">
              <a:buNone/>
            </a:pPr>
            <a:r>
              <a:rPr lang="en-GB" dirty="0" smtClean="0"/>
              <a:t>Algorithms </a:t>
            </a:r>
            <a:r>
              <a:rPr lang="en-GB" dirty="0"/>
              <a:t>provided by NAG C library (Numerical Algorithms Group®): which one should be used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smtClean="0">
                <a:solidFill>
                  <a:srgbClr val="008000"/>
                </a:solidFill>
              </a:rPr>
              <a:t>Discussion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Computational methods to minimize statistical criteria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04005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" t="7382" r="7382" b="7382"/>
          <a:stretch>
            <a:fillRect/>
          </a:stretch>
        </p:blipFill>
        <p:spPr bwMode="auto">
          <a:xfrm>
            <a:off x="1631951" y="93664"/>
            <a:ext cx="8964613" cy="671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4321175" y="4318001"/>
            <a:ext cx="1676400" cy="24447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7839" name="Line 15"/>
          <p:cNvSpPr>
            <a:spLocks noChangeShapeType="1"/>
          </p:cNvSpPr>
          <p:nvPr/>
        </p:nvSpPr>
        <p:spPr bwMode="auto">
          <a:xfrm>
            <a:off x="3203575" y="1052514"/>
            <a:ext cx="0" cy="129698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840" name="Line 16"/>
          <p:cNvSpPr>
            <a:spLocks noChangeShapeType="1"/>
          </p:cNvSpPr>
          <p:nvPr/>
        </p:nvSpPr>
        <p:spPr bwMode="auto">
          <a:xfrm>
            <a:off x="3216275" y="2708276"/>
            <a:ext cx="0" cy="2889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843" name="Line 19"/>
          <p:cNvSpPr>
            <a:spLocks noChangeShapeType="1"/>
          </p:cNvSpPr>
          <p:nvPr/>
        </p:nvSpPr>
        <p:spPr bwMode="auto">
          <a:xfrm>
            <a:off x="4021139" y="4449763"/>
            <a:ext cx="301625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7844" name="Line 20"/>
          <p:cNvSpPr>
            <a:spLocks noChangeShapeType="1"/>
          </p:cNvSpPr>
          <p:nvPr/>
        </p:nvSpPr>
        <p:spPr bwMode="auto">
          <a:xfrm>
            <a:off x="3203575" y="3467101"/>
            <a:ext cx="0" cy="7207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1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smtClean="0">
                <a:solidFill>
                  <a:srgbClr val="008000"/>
                </a:solidFill>
              </a:rPr>
              <a:t>Discussion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Computational methods to minimize statistical criteria</a:t>
            </a:r>
            <a:endParaRPr lang="en-GB" sz="3200" dirty="0"/>
          </a:p>
        </p:txBody>
      </p:sp>
      <p:pic>
        <p:nvPicPr>
          <p:cNvPr id="788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19687" r="12920" b="9843"/>
          <a:stretch>
            <a:fillRect/>
          </a:stretch>
        </p:blipFill>
        <p:spPr bwMode="auto">
          <a:xfrm>
            <a:off x="1757362" y="1225737"/>
            <a:ext cx="8677275" cy="544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8854" name="Line 6"/>
          <p:cNvSpPr>
            <a:spLocks noChangeShapeType="1"/>
          </p:cNvSpPr>
          <p:nvPr/>
        </p:nvSpPr>
        <p:spPr bwMode="auto">
          <a:xfrm>
            <a:off x="6983413" y="3013075"/>
            <a:ext cx="6477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857" name="Line 9"/>
          <p:cNvSpPr>
            <a:spLocks noChangeShapeType="1"/>
          </p:cNvSpPr>
          <p:nvPr/>
        </p:nvSpPr>
        <p:spPr bwMode="auto">
          <a:xfrm flipV="1">
            <a:off x="1919288" y="4311382"/>
            <a:ext cx="3529012" cy="174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7950201" y="3847832"/>
            <a:ext cx="2466975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 flipV="1">
            <a:off x="1919288" y="4047858"/>
            <a:ext cx="3168650" cy="158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smtClean="0">
                <a:solidFill>
                  <a:srgbClr val="008000"/>
                </a:solidFill>
              </a:rPr>
              <a:t>Discussion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>Which algorithm should be </a:t>
            </a:r>
            <a:r>
              <a:rPr lang="en-GB" sz="3200" dirty="0" smtClean="0"/>
              <a:t>used?</a:t>
            </a:r>
            <a:endParaRPr lang="en-GB" sz="3200" dirty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5" t="22148" r="11075" b="17227"/>
          <a:stretch>
            <a:fillRect/>
          </a:stretch>
        </p:blipFill>
        <p:spPr bwMode="auto">
          <a:xfrm>
            <a:off x="1558925" y="1341439"/>
            <a:ext cx="9112250" cy="532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4872039" y="2878139"/>
            <a:ext cx="2592387" cy="263525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5783" name="Line 7"/>
          <p:cNvSpPr>
            <a:spLocks noChangeShapeType="1"/>
          </p:cNvSpPr>
          <p:nvPr/>
        </p:nvSpPr>
        <p:spPr bwMode="auto">
          <a:xfrm>
            <a:off x="3244850" y="2003426"/>
            <a:ext cx="0" cy="79216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11676" y="3011488"/>
            <a:ext cx="360363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2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530627" y="805947"/>
            <a:ext cx="9144000" cy="5273675"/>
            <a:chOff x="1524000" y="1541925"/>
            <a:chExt cx="9144000" cy="5273675"/>
          </a:xfrm>
        </p:grpSpPr>
        <p:pic>
          <p:nvPicPr>
            <p:cNvPr id="7987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2" t="19687" r="7382" b="14766"/>
            <a:stretch>
              <a:fillRect/>
            </a:stretch>
          </p:blipFill>
          <p:spPr bwMode="auto">
            <a:xfrm>
              <a:off x="1524000" y="1541925"/>
              <a:ext cx="9144000" cy="5273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79877" name="Line 5"/>
            <p:cNvSpPr>
              <a:spLocks noChangeShapeType="1"/>
            </p:cNvSpPr>
            <p:nvPr/>
          </p:nvSpPr>
          <p:spPr bwMode="auto">
            <a:xfrm>
              <a:off x="5664201" y="3385786"/>
              <a:ext cx="20875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78" name="Line 6"/>
            <p:cNvSpPr>
              <a:spLocks noChangeShapeType="1"/>
            </p:cNvSpPr>
            <p:nvPr/>
          </p:nvSpPr>
          <p:spPr bwMode="auto">
            <a:xfrm>
              <a:off x="4367214" y="2937418"/>
              <a:ext cx="259238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smtClean="0">
                <a:solidFill>
                  <a:srgbClr val="008000"/>
                </a:solidFill>
              </a:rPr>
              <a:t>Discussion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>Which algorithm should be </a:t>
            </a:r>
            <a:r>
              <a:rPr lang="en-GB" sz="3200" dirty="0" smtClean="0"/>
              <a:t>used?</a:t>
            </a:r>
            <a:endParaRPr lang="en-GB" sz="3200" dirty="0"/>
          </a:p>
        </p:txBody>
      </p:sp>
      <p:sp>
        <p:nvSpPr>
          <p:cNvPr id="3" name="ZoneTexte 2"/>
          <p:cNvSpPr txBox="1"/>
          <p:nvPr/>
        </p:nvSpPr>
        <p:spPr>
          <a:xfrm>
            <a:off x="258418" y="6193411"/>
            <a:ext cx="11098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Finally,  need to evaluate the goodness of fit with new values of parameters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5965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15496" cy="6857999"/>
          </a:xfrm>
        </p:spPr>
      </p:pic>
      <p:sp>
        <p:nvSpPr>
          <p:cNvPr id="5" name="ZoneTexte 4"/>
          <p:cNvSpPr txBox="1"/>
          <p:nvPr/>
        </p:nvSpPr>
        <p:spPr>
          <a:xfrm>
            <a:off x="3765177" y="1613647"/>
            <a:ext cx="40579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200" dirty="0" smtClean="0">
                <a:solidFill>
                  <a:schemeClr val="bg1"/>
                </a:solidFill>
              </a:rPr>
              <a:t>Thank you</a:t>
            </a:r>
            <a:endParaRPr lang="en-GB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76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idx="1"/>
          </p:nvPr>
        </p:nvSpPr>
        <p:spPr>
          <a:xfrm>
            <a:off x="815010" y="2459308"/>
            <a:ext cx="10515600" cy="3729318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Introduction: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Correlation between </a:t>
            </a:r>
            <a:r>
              <a:rPr lang="en-GB" dirty="0" smtClean="0"/>
              <a:t>observed and predicted data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Material and methods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Statistical criteria to be optimized</a:t>
            </a:r>
            <a:endParaRPr lang="en-GB" sz="2800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The function </a:t>
            </a:r>
            <a:r>
              <a:rPr lang="en-GB" dirty="0" err="1" smtClean="0"/>
              <a:t>optim</a:t>
            </a: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Results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Discussion: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Computational method to minimize statistical </a:t>
            </a:r>
            <a:r>
              <a:rPr lang="en-GB" dirty="0" smtClean="0"/>
              <a:t>criteria</a:t>
            </a:r>
          </a:p>
          <a:p>
            <a:pPr marL="800100" lvl="1" indent="-342900"/>
            <a:r>
              <a:rPr lang="en-GB" dirty="0"/>
              <a:t>Which </a:t>
            </a:r>
            <a:r>
              <a:rPr lang="en-GB" dirty="0"/>
              <a:t>algorithm should be used?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278297" y="0"/>
            <a:ext cx="11589026" cy="24593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000" dirty="0" err="1">
                <a:solidFill>
                  <a:srgbClr val="008000"/>
                </a:solidFill>
              </a:rPr>
              <a:t>Modelling</a:t>
            </a:r>
            <a:r>
              <a:rPr lang="fr-FR" sz="4000" dirty="0">
                <a:solidFill>
                  <a:srgbClr val="008000"/>
                </a:solidFill>
              </a:rPr>
              <a:t> the impact of </a:t>
            </a:r>
            <a:r>
              <a:rPr lang="fr-FR" sz="4000" dirty="0" err="1">
                <a:solidFill>
                  <a:srgbClr val="008000"/>
                </a:solidFill>
              </a:rPr>
              <a:t>climate</a:t>
            </a:r>
            <a:r>
              <a:rPr lang="fr-FR" sz="4000" dirty="0">
                <a:solidFill>
                  <a:srgbClr val="008000"/>
                </a:solidFill>
              </a:rPr>
              <a:t> change on </a:t>
            </a:r>
            <a:r>
              <a:rPr lang="fr-FR" sz="4000" dirty="0" err="1">
                <a:solidFill>
                  <a:srgbClr val="008000"/>
                </a:solidFill>
              </a:rPr>
              <a:t>primary</a:t>
            </a:r>
            <a:r>
              <a:rPr lang="fr-FR" sz="4000" dirty="0">
                <a:solidFill>
                  <a:srgbClr val="008000"/>
                </a:solidFill>
              </a:rPr>
              <a:t> inoculum production of </a:t>
            </a:r>
            <a:r>
              <a:rPr lang="fr-FR" sz="4000" i="1" dirty="0" err="1">
                <a:solidFill>
                  <a:srgbClr val="008000"/>
                </a:solidFill>
              </a:rPr>
              <a:t>Leptosphaeria</a:t>
            </a:r>
            <a:r>
              <a:rPr lang="fr-FR" sz="4000" i="1" dirty="0">
                <a:solidFill>
                  <a:srgbClr val="008000"/>
                </a:solidFill>
              </a:rPr>
              <a:t> </a:t>
            </a:r>
            <a:r>
              <a:rPr lang="fr-FR" sz="4000" i="1" dirty="0" err="1">
                <a:solidFill>
                  <a:srgbClr val="008000"/>
                </a:solidFill>
              </a:rPr>
              <a:t>maculans</a:t>
            </a:r>
            <a:endParaRPr lang="fr-FR" sz="4000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14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512" y="602456"/>
            <a:ext cx="7702229" cy="5134818"/>
          </a:xfrm>
        </p:spPr>
      </p:pic>
      <p:sp>
        <p:nvSpPr>
          <p:cNvPr id="5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smtClean="0">
                <a:solidFill>
                  <a:srgbClr val="008000"/>
                </a:solidFill>
              </a:rPr>
              <a:t>Introduction</a:t>
            </a:r>
          </a:p>
          <a:p>
            <a:pPr algn="ctr"/>
            <a:r>
              <a:rPr lang="en-GB" sz="3500" dirty="0" smtClean="0"/>
              <a:t>Correlation between </a:t>
            </a:r>
            <a:r>
              <a:rPr lang="en-GB" sz="3500" dirty="0"/>
              <a:t>observed and predicted </a:t>
            </a:r>
            <a:r>
              <a:rPr lang="en-GB" sz="3500" dirty="0" smtClean="0"/>
              <a:t>data</a:t>
            </a:r>
            <a:endParaRPr lang="en-GB" sz="3500" dirty="0"/>
          </a:p>
        </p:txBody>
      </p:sp>
    </p:spTree>
    <p:extLst>
      <p:ext uri="{BB962C8B-B14F-4D97-AF65-F5344CB8AC3E}">
        <p14:creationId xmlns:p14="http://schemas.microsoft.com/office/powerpoint/2010/main" val="23794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512" y="602456"/>
            <a:ext cx="7702229" cy="5134818"/>
          </a:xfrm>
        </p:spPr>
      </p:pic>
      <p:sp>
        <p:nvSpPr>
          <p:cNvPr id="5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smtClean="0">
                <a:solidFill>
                  <a:srgbClr val="008000"/>
                </a:solidFill>
              </a:rPr>
              <a:t>Introduction</a:t>
            </a:r>
          </a:p>
          <a:p>
            <a:pPr algn="ctr"/>
            <a:r>
              <a:rPr lang="en-GB" sz="3500" dirty="0" smtClean="0"/>
              <a:t>Correlation between </a:t>
            </a:r>
            <a:r>
              <a:rPr lang="en-GB" sz="3500" dirty="0"/>
              <a:t>observed and predicted </a:t>
            </a:r>
            <a:r>
              <a:rPr lang="en-GB" sz="3500" dirty="0" smtClean="0"/>
              <a:t>data</a:t>
            </a:r>
            <a:endParaRPr lang="en-GB" sz="3500" dirty="0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240543" y="1689652"/>
            <a:ext cx="6161874" cy="2749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re 1"/>
          <p:cNvSpPr txBox="1">
            <a:spLocks/>
          </p:cNvSpPr>
          <p:nvPr/>
        </p:nvSpPr>
        <p:spPr>
          <a:xfrm>
            <a:off x="1677268" y="5652825"/>
            <a:ext cx="8838331" cy="1272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100" b="1" dirty="0" smtClean="0"/>
              <a:t>Objectives </a:t>
            </a:r>
            <a:r>
              <a:rPr lang="en-GB" sz="3100" b="1" dirty="0" smtClean="0"/>
              <a:t>of </a:t>
            </a:r>
            <a:r>
              <a:rPr lang="en-GB" sz="3100" b="1" dirty="0"/>
              <a:t>the parameters </a:t>
            </a:r>
            <a:r>
              <a:rPr lang="en-GB" sz="3100" b="1" dirty="0" smtClean="0"/>
              <a:t>optimization:</a:t>
            </a:r>
          </a:p>
          <a:p>
            <a:pPr marL="457200" indent="-457200" algn="ctr">
              <a:buFont typeface="Wingdings" panose="05000000000000000000" pitchFamily="2" charset="2"/>
              <a:buChar char="à"/>
            </a:pPr>
            <a:endParaRPr lang="en-GB" sz="3100" b="1" dirty="0" smtClean="0"/>
          </a:p>
          <a:p>
            <a:pPr algn="ctr"/>
            <a:r>
              <a:rPr lang="en-GB" sz="2800" dirty="0" smtClean="0"/>
              <a:t>modify the value of the parameters to change the model outputs and increase the correlation.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/>
              <a:t>What values will adopt parameters?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77482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4" y="1221020"/>
            <a:ext cx="7961971" cy="561467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>Statistical criteria to be optimized</a:t>
            </a:r>
            <a:endParaRPr lang="en-GB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7025273" y="1680490"/>
                <a:ext cx="4943707" cy="61068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2800" dirty="0" smtClean="0"/>
                  <a:t>  MSE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fr-F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fr-F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fr-F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fr-FR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𝑜𝑏𝑠</m:t>
                                </m:r>
                              </m:sup>
                            </m:sSubSup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sSubSup>
                              <m:sSubSupPr>
                                <m:ctrlPr>
                                  <a:rPr lang="fr-FR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𝑠𝑖𝑚</m:t>
                                </m:r>
                              </m:sup>
                            </m:sSubSup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fr-F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273" y="1680490"/>
                <a:ext cx="4943707" cy="610680"/>
              </a:xfrm>
              <a:prstGeom prst="rect">
                <a:avLst/>
              </a:prstGeom>
              <a:blipFill rotWithShape="0">
                <a:blip r:embed="rId3"/>
                <a:stretch>
                  <a:fillRect l="-861" t="-980" b="-1960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llipse 9"/>
          <p:cNvSpPr/>
          <p:nvPr/>
        </p:nvSpPr>
        <p:spPr>
          <a:xfrm>
            <a:off x="1159730" y="6222377"/>
            <a:ext cx="512956" cy="37914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/>
              <p:cNvSpPr txBox="1"/>
              <p:nvPr/>
            </p:nvSpPr>
            <p:spPr>
              <a:xfrm>
                <a:off x="7910927" y="2529712"/>
                <a:ext cx="4153701" cy="18028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MSE, an indicator of the goodness of fit</a:t>
                </a:r>
              </a:p>
              <a:p>
                <a:endParaRPr lang="en-GB" dirty="0"/>
              </a:p>
              <a:p>
                <a:r>
                  <a:rPr lang="en-GB" dirty="0" smtClean="0"/>
                  <a:t>With: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 smtClean="0"/>
                  <a:t>n, number of observations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𝑜𝑏𝑠</m:t>
                        </m:r>
                      </m:sup>
                    </m:sSubSup>
                    <m:r>
                      <a:rPr lang="fr-FR" b="0" i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GB" dirty="0" smtClean="0"/>
                  <a:t>observed value for </a:t>
                </a:r>
                <a:r>
                  <a:rPr lang="en-GB" dirty="0" err="1" smtClean="0"/>
                  <a:t>i</a:t>
                </a:r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fr-FR" i="1">
                            <a:latin typeface="Cambria Math" panose="02040503050406030204" pitchFamily="18" charset="0"/>
                          </a:rPr>
                          <m:t>𝑠𝑖𝑚</m:t>
                        </m:r>
                      </m:sup>
                    </m:sSubSup>
                  </m:oMath>
                </a14:m>
                <a:r>
                  <a:rPr lang="en-GB" dirty="0" smtClean="0"/>
                  <a:t>: simulated value (by </a:t>
                </a:r>
                <a:r>
                  <a:rPr lang="en-GB" dirty="0" err="1" smtClean="0"/>
                  <a:t>SimMat</a:t>
                </a:r>
                <a:r>
                  <a:rPr lang="en-GB" dirty="0" smtClean="0"/>
                  <a:t>) for </a:t>
                </a:r>
                <a:r>
                  <a:rPr lang="en-GB" dirty="0" err="1" smtClean="0"/>
                  <a:t>i</a:t>
                </a:r>
                <a:endParaRPr lang="en-GB" dirty="0"/>
              </a:p>
            </p:txBody>
          </p:sp>
        </mc:Choice>
        <mc:Fallback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927" y="2529712"/>
                <a:ext cx="4153701" cy="1802866"/>
              </a:xfrm>
              <a:prstGeom prst="rect">
                <a:avLst/>
              </a:prstGeom>
              <a:blipFill rotWithShape="0">
                <a:blip r:embed="rId4"/>
                <a:stretch>
                  <a:fillRect l="-1322" t="-2027" r="-441" b="-43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3510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more flexible</a:t>
            </a:r>
          </a:p>
          <a:p>
            <a:r>
              <a:rPr lang="en-GB" dirty="0" smtClean="0"/>
              <a:t>Without linear constraint of variables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1457325" y="0"/>
            <a:ext cx="9144000" cy="968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dirty="0" smtClean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The function </a:t>
            </a:r>
            <a:r>
              <a:rPr lang="en-GB" sz="3200" dirty="0" err="1" smtClean="0"/>
              <a:t>optim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11173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2331"/>
            <a:ext cx="12192000" cy="146653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57325" y="0"/>
            <a:ext cx="9144000" cy="968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dirty="0" smtClean="0"/>
          </a:p>
        </p:txBody>
      </p:sp>
      <p:grpSp>
        <p:nvGrpSpPr>
          <p:cNvPr id="3" name="Groupe 2"/>
          <p:cNvGrpSpPr/>
          <p:nvPr/>
        </p:nvGrpSpPr>
        <p:grpSpPr>
          <a:xfrm>
            <a:off x="2251679" y="1227858"/>
            <a:ext cx="2409531" cy="2162549"/>
            <a:chOff x="2296283" y="2387586"/>
            <a:chExt cx="2409531" cy="2162549"/>
          </a:xfrm>
        </p:grpSpPr>
        <p:sp>
          <p:nvSpPr>
            <p:cNvPr id="2" name="Ellipse 1"/>
            <p:cNvSpPr/>
            <p:nvPr/>
          </p:nvSpPr>
          <p:spPr>
            <a:xfrm>
              <a:off x="2783869" y="2387586"/>
              <a:ext cx="1921945" cy="51173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" name="Connecteur droit avec flèche 5"/>
            <p:cNvCxnSpPr/>
            <p:nvPr/>
          </p:nvCxnSpPr>
          <p:spPr>
            <a:xfrm rot="5400000">
              <a:off x="1684116" y="3369638"/>
              <a:ext cx="1792664" cy="568330"/>
            </a:xfrm>
            <a:prstGeom prst="curvedConnector3">
              <a:avLst>
                <a:gd name="adj1" fmla="val 1480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ZoneTexte 7"/>
          <p:cNvSpPr txBox="1"/>
          <p:nvPr/>
        </p:nvSpPr>
        <p:spPr>
          <a:xfrm>
            <a:off x="888870" y="3390407"/>
            <a:ext cx="4734566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 smtClean="0"/>
              <a:t>Initial </a:t>
            </a:r>
            <a:r>
              <a:rPr lang="en-GB" sz="2400" dirty="0" smtClean="0"/>
              <a:t>values of </a:t>
            </a:r>
            <a:r>
              <a:rPr lang="en-GB" sz="2400" dirty="0" smtClean="0"/>
              <a:t>parameters:</a:t>
            </a:r>
          </a:p>
          <a:p>
            <a:endParaRPr lang="en-GB" dirty="0" smtClean="0"/>
          </a:p>
          <a:p>
            <a:pPr>
              <a:buFontTx/>
              <a:buChar char="-"/>
            </a:pPr>
            <a:r>
              <a:rPr lang="fr-FR" altLang="en-US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l-GR" altLang="en-US" sz="2000" dirty="0">
                <a:solidFill>
                  <a:schemeClr val="tx2"/>
                </a:solidFill>
                <a:cs typeface="Arial" panose="020B0604020202020204" pitchFamily="34" charset="0"/>
              </a:rPr>
              <a:t>θ</a:t>
            </a:r>
            <a:r>
              <a:rPr lang="fr-FR" altLang="en-US" sz="2000" baseline="-25000" dirty="0">
                <a:solidFill>
                  <a:schemeClr val="tx2"/>
                </a:solidFill>
              </a:rPr>
              <a:t>max  </a:t>
            </a:r>
            <a:r>
              <a:rPr lang="fr-FR" altLang="en-US" sz="2000" dirty="0">
                <a:solidFill>
                  <a:schemeClr val="tx2"/>
                </a:solidFill>
              </a:rPr>
              <a:t>= 22°C     (Salam et al., 2003)</a:t>
            </a:r>
          </a:p>
          <a:p>
            <a:pPr>
              <a:buFontTx/>
              <a:buChar char="-"/>
            </a:pPr>
            <a:r>
              <a:rPr lang="fr-FR" altLang="en-US" sz="2000" dirty="0"/>
              <a:t> </a:t>
            </a:r>
            <a:r>
              <a:rPr lang="el-GR" altLang="en-US" sz="2000" dirty="0">
                <a:solidFill>
                  <a:schemeClr val="tx2"/>
                </a:solidFill>
              </a:rPr>
              <a:t>θ</a:t>
            </a:r>
            <a:r>
              <a:rPr lang="fr-FR" altLang="en-US" sz="2000" baseline="-25000" dirty="0">
                <a:solidFill>
                  <a:schemeClr val="tx2"/>
                </a:solidFill>
              </a:rPr>
              <a:t>min</a:t>
            </a:r>
            <a:r>
              <a:rPr lang="fr-FR" altLang="en-US" sz="2000" dirty="0">
                <a:solidFill>
                  <a:schemeClr val="tx2"/>
                </a:solidFill>
              </a:rPr>
              <a:t>  = 6°C       (Salam et al., </a:t>
            </a:r>
            <a:r>
              <a:rPr lang="fr-FR" altLang="en-US" sz="2000" dirty="0" err="1">
                <a:solidFill>
                  <a:schemeClr val="tx2"/>
                </a:solidFill>
              </a:rPr>
              <a:t>submitted</a:t>
            </a:r>
            <a:r>
              <a:rPr lang="fr-FR" altLang="en-US" sz="2000" dirty="0">
                <a:solidFill>
                  <a:schemeClr val="tx2"/>
                </a:solidFill>
              </a:rPr>
              <a:t>)</a:t>
            </a:r>
            <a:br>
              <a:rPr lang="fr-FR" altLang="en-US" sz="2000" dirty="0">
                <a:solidFill>
                  <a:schemeClr val="tx2"/>
                </a:solidFill>
              </a:rPr>
            </a:br>
            <a:r>
              <a:rPr lang="fr-FR" altLang="en-US" sz="2000" dirty="0">
                <a:solidFill>
                  <a:schemeClr val="tx2"/>
                </a:solidFill>
              </a:rPr>
              <a:t>- </a:t>
            </a:r>
            <a:r>
              <a:rPr lang="fr-FR" altLang="en-US" sz="2000" dirty="0" err="1">
                <a:solidFill>
                  <a:schemeClr val="tx2"/>
                </a:solidFill>
              </a:rPr>
              <a:t>r</a:t>
            </a:r>
            <a:r>
              <a:rPr lang="fr-FR" altLang="en-US" sz="2000" baseline="-25000" dirty="0" err="1">
                <a:solidFill>
                  <a:schemeClr val="tx2"/>
                </a:solidFill>
              </a:rPr>
              <a:t>min</a:t>
            </a:r>
            <a:r>
              <a:rPr lang="fr-FR" altLang="en-US" sz="2000" dirty="0"/>
              <a:t>  </a:t>
            </a:r>
            <a:r>
              <a:rPr lang="fr-FR" altLang="en-US" sz="2000" dirty="0">
                <a:solidFill>
                  <a:schemeClr val="tx2"/>
                </a:solidFill>
              </a:rPr>
              <a:t>= 4 mm     (Salam et al., 2003)</a:t>
            </a:r>
            <a:endParaRPr lang="fr-FR" altLang="en-US" sz="2000" baseline="-25000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r>
              <a:rPr lang="fr-FR" altLang="en-US" sz="2000" dirty="0">
                <a:solidFill>
                  <a:schemeClr val="tx2"/>
                </a:solidFill>
              </a:rPr>
              <a:t> </a:t>
            </a:r>
            <a:r>
              <a:rPr lang="fr-FR" altLang="en-US" sz="2000" dirty="0" err="1">
                <a:solidFill>
                  <a:schemeClr val="tx2"/>
                </a:solidFill>
              </a:rPr>
              <a:t>n</a:t>
            </a:r>
            <a:r>
              <a:rPr lang="fr-FR" altLang="en-US" sz="2000" baseline="-25000" dirty="0" err="1">
                <a:solidFill>
                  <a:schemeClr val="tx2"/>
                </a:solidFill>
              </a:rPr>
              <a:t>d</a:t>
            </a:r>
            <a:r>
              <a:rPr lang="fr-FR" altLang="en-US" sz="2000" baseline="-25000" dirty="0">
                <a:solidFill>
                  <a:schemeClr val="tx2"/>
                </a:solidFill>
              </a:rPr>
              <a:t>     </a:t>
            </a:r>
            <a:r>
              <a:rPr lang="fr-FR" altLang="en-US" sz="2000" dirty="0">
                <a:solidFill>
                  <a:schemeClr val="tx2"/>
                </a:solidFill>
              </a:rPr>
              <a:t>= 7 </a:t>
            </a:r>
            <a:r>
              <a:rPr lang="fr-FR" altLang="en-US" sz="2000" dirty="0" err="1">
                <a:solidFill>
                  <a:schemeClr val="tx2"/>
                </a:solidFill>
              </a:rPr>
              <a:t>days</a:t>
            </a:r>
            <a:r>
              <a:rPr lang="fr-FR" altLang="en-US" sz="2000" dirty="0">
                <a:solidFill>
                  <a:schemeClr val="tx2"/>
                </a:solidFill>
              </a:rPr>
              <a:t>    (Salam et al., 2003)</a:t>
            </a:r>
          </a:p>
          <a:p>
            <a:pPr>
              <a:buFontTx/>
              <a:buChar char="-"/>
            </a:pPr>
            <a:r>
              <a:rPr lang="fr-FR" altLang="en-US" sz="2000" dirty="0">
                <a:solidFill>
                  <a:schemeClr val="tx2"/>
                </a:solidFill>
              </a:rPr>
              <a:t> N</a:t>
            </a:r>
            <a:r>
              <a:rPr lang="fr-FR" altLang="en-US" sz="2000" baseline="-25000" dirty="0">
                <a:solidFill>
                  <a:schemeClr val="tx2"/>
                </a:solidFill>
              </a:rPr>
              <a:t>FD</a:t>
            </a:r>
            <a:r>
              <a:rPr lang="fr-FR" altLang="en-US" sz="2000" dirty="0"/>
              <a:t> </a:t>
            </a:r>
            <a:r>
              <a:rPr lang="fr-FR" altLang="en-US" sz="2000" dirty="0">
                <a:solidFill>
                  <a:schemeClr val="tx2"/>
                </a:solidFill>
              </a:rPr>
              <a:t>= 65 </a:t>
            </a:r>
            <a:r>
              <a:rPr lang="fr-FR" altLang="en-US" sz="2000" dirty="0" err="1">
                <a:solidFill>
                  <a:schemeClr val="tx2"/>
                </a:solidFill>
              </a:rPr>
              <a:t>days</a:t>
            </a:r>
            <a:r>
              <a:rPr lang="fr-FR" altLang="en-US" sz="2000" dirty="0">
                <a:solidFill>
                  <a:schemeClr val="tx2"/>
                </a:solidFill>
              </a:rPr>
              <a:t>  (</a:t>
            </a:r>
            <a:r>
              <a:rPr lang="fr-FR" altLang="en-US" sz="2000" dirty="0" err="1">
                <a:solidFill>
                  <a:schemeClr val="tx2"/>
                </a:solidFill>
              </a:rPr>
              <a:t>Aubertot</a:t>
            </a:r>
            <a:r>
              <a:rPr lang="fr-FR" altLang="en-US" sz="2000" dirty="0">
                <a:solidFill>
                  <a:schemeClr val="tx2"/>
                </a:solidFill>
              </a:rPr>
              <a:t> et al., 2005)</a:t>
            </a:r>
            <a:endParaRPr lang="fr-FR" altLang="en-US" sz="2000" dirty="0"/>
          </a:p>
          <a:p>
            <a:pPr>
              <a:buFontTx/>
              <a:buChar char="-"/>
            </a:pPr>
            <a:r>
              <a:rPr lang="fr-FR" altLang="en-US" sz="2000" dirty="0">
                <a:solidFill>
                  <a:schemeClr val="tx2"/>
                </a:solidFill>
              </a:rPr>
              <a:t> </a:t>
            </a:r>
            <a:r>
              <a:rPr lang="el-GR" altLang="en-US" sz="2000" dirty="0">
                <a:solidFill>
                  <a:schemeClr val="tx2"/>
                </a:solidFill>
              </a:rPr>
              <a:t>σ</a:t>
            </a:r>
            <a:r>
              <a:rPr lang="fr-FR" altLang="en-US" sz="2000" baseline="-25000" dirty="0">
                <a:solidFill>
                  <a:schemeClr val="tx2"/>
                </a:solidFill>
              </a:rPr>
              <a:t>FD</a:t>
            </a:r>
            <a:r>
              <a:rPr lang="fr-FR" altLang="en-US" sz="2000" dirty="0"/>
              <a:t> </a:t>
            </a:r>
            <a:r>
              <a:rPr lang="fr-FR" altLang="en-US" sz="2000" dirty="0">
                <a:solidFill>
                  <a:schemeClr val="tx2"/>
                </a:solidFill>
              </a:rPr>
              <a:t>= 24 </a:t>
            </a:r>
            <a:r>
              <a:rPr lang="fr-FR" altLang="en-US" sz="2000" dirty="0" err="1">
                <a:solidFill>
                  <a:schemeClr val="tx2"/>
                </a:solidFill>
              </a:rPr>
              <a:t>days</a:t>
            </a:r>
            <a:r>
              <a:rPr lang="fr-FR" altLang="en-US" sz="2000" dirty="0">
                <a:solidFill>
                  <a:schemeClr val="tx2"/>
                </a:solidFill>
              </a:rPr>
              <a:t>  (</a:t>
            </a:r>
            <a:r>
              <a:rPr lang="fr-FR" altLang="en-US" sz="2000" dirty="0" err="1">
                <a:solidFill>
                  <a:schemeClr val="tx2"/>
                </a:solidFill>
              </a:rPr>
              <a:t>Aubertot</a:t>
            </a:r>
            <a:r>
              <a:rPr lang="fr-FR" altLang="en-US" sz="2000" dirty="0">
                <a:solidFill>
                  <a:schemeClr val="tx2"/>
                </a:solidFill>
              </a:rPr>
              <a:t> et al., 2005)</a:t>
            </a:r>
          </a:p>
          <a:p>
            <a:r>
              <a:rPr lang="fr-FR" altLang="en-US" sz="2000" dirty="0">
                <a:solidFill>
                  <a:schemeClr val="tx2"/>
                </a:solidFill>
              </a:rPr>
              <a:t>- k</a:t>
            </a:r>
            <a:r>
              <a:rPr lang="fr-FR" altLang="en-US" sz="2000" dirty="0"/>
              <a:t> </a:t>
            </a:r>
            <a:r>
              <a:rPr lang="fr-FR" altLang="en-US" sz="2000" dirty="0">
                <a:solidFill>
                  <a:schemeClr val="tx2"/>
                </a:solidFill>
              </a:rPr>
              <a:t>= 4.6 10</a:t>
            </a:r>
            <a:r>
              <a:rPr lang="fr-FR" altLang="en-US" sz="2000" baseline="30000" dirty="0">
                <a:solidFill>
                  <a:schemeClr val="tx2"/>
                </a:solidFill>
              </a:rPr>
              <a:t>-2</a:t>
            </a:r>
            <a:r>
              <a:rPr lang="fr-FR" altLang="en-US" sz="2000" dirty="0">
                <a:solidFill>
                  <a:schemeClr val="tx2"/>
                </a:solidFill>
              </a:rPr>
              <a:t> mm</a:t>
            </a:r>
            <a:r>
              <a:rPr lang="fr-FR" altLang="en-US" sz="2000" baseline="30000" dirty="0">
                <a:solidFill>
                  <a:schemeClr val="tx2"/>
                </a:solidFill>
              </a:rPr>
              <a:t>-1</a:t>
            </a:r>
            <a:r>
              <a:rPr lang="fr-FR" altLang="en-US" sz="2000" dirty="0">
                <a:solidFill>
                  <a:schemeClr val="tx2"/>
                </a:solidFill>
              </a:rPr>
              <a:t> (P</a:t>
            </a:r>
            <a:r>
              <a:rPr lang="fr-FR" altLang="en-US" sz="2000" baseline="-25000" dirty="0">
                <a:solidFill>
                  <a:schemeClr val="tx2"/>
                </a:solidFill>
              </a:rPr>
              <a:t>EP</a:t>
            </a:r>
            <a:r>
              <a:rPr lang="fr-FR" altLang="en-US" sz="2000" dirty="0">
                <a:solidFill>
                  <a:schemeClr val="tx2"/>
                </a:solidFill>
              </a:rPr>
              <a:t>=.99 </a:t>
            </a:r>
            <a:r>
              <a:rPr lang="fr-FR" altLang="en-US" sz="2000" dirty="0" err="1">
                <a:solidFill>
                  <a:schemeClr val="tx2"/>
                </a:solidFill>
              </a:rPr>
              <a:t>after</a:t>
            </a:r>
            <a:r>
              <a:rPr lang="fr-FR" altLang="en-US" sz="2000" dirty="0">
                <a:solidFill>
                  <a:schemeClr val="tx2"/>
                </a:solidFill>
              </a:rPr>
              <a:t> r=100 mm</a:t>
            </a:r>
            <a:r>
              <a:rPr lang="fr-FR" altLang="en-US" sz="2000" dirty="0" smtClean="0">
                <a:solidFill>
                  <a:schemeClr val="tx2"/>
                </a:solidFill>
              </a:rPr>
              <a:t>)</a:t>
            </a:r>
            <a:endParaRPr lang="fr-FR" altLang="en-US" sz="2000" dirty="0">
              <a:solidFill>
                <a:schemeClr val="tx2"/>
              </a:solidFill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The function </a:t>
            </a:r>
            <a:r>
              <a:rPr lang="en-GB" sz="3200" dirty="0" err="1" smtClean="0"/>
              <a:t>optim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442236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2331"/>
            <a:ext cx="12192000" cy="146653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57325" y="0"/>
            <a:ext cx="9144000" cy="968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888870" y="3390407"/>
            <a:ext cx="5474256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 smtClean="0"/>
              <a:t>Initial </a:t>
            </a:r>
            <a:r>
              <a:rPr lang="en-GB" sz="2400" dirty="0" smtClean="0"/>
              <a:t>values of </a:t>
            </a:r>
            <a:r>
              <a:rPr lang="en-GB" sz="2400" dirty="0" smtClean="0"/>
              <a:t>parameters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statistical criterion to be </a:t>
            </a:r>
            <a:r>
              <a:rPr lang="en-GB" sz="2400" dirty="0" smtClean="0"/>
              <a:t>optimized:</a:t>
            </a:r>
          </a:p>
          <a:p>
            <a:endParaRPr lang="en-GB" sz="2400" dirty="0"/>
          </a:p>
          <a:p>
            <a:pPr marL="342900" indent="-342900">
              <a:buAutoNum type="arabicPeriod"/>
            </a:pPr>
            <a:endParaRPr lang="en-GB" sz="2400" dirty="0" smtClean="0"/>
          </a:p>
          <a:p>
            <a:endParaRPr lang="en-GB" dirty="0" smtClean="0"/>
          </a:p>
          <a:p>
            <a:endParaRPr lang="en-GB" sz="2000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The function </a:t>
            </a:r>
            <a:r>
              <a:rPr lang="en-GB" sz="3200" dirty="0" err="1" smtClean="0"/>
              <a:t>optim</a:t>
            </a:r>
            <a:endParaRPr lang="en-GB" sz="3200" dirty="0"/>
          </a:p>
        </p:txBody>
      </p:sp>
      <p:sp>
        <p:nvSpPr>
          <p:cNvPr id="10" name="Ellipse 9"/>
          <p:cNvSpPr/>
          <p:nvPr/>
        </p:nvSpPr>
        <p:spPr>
          <a:xfrm>
            <a:off x="4711057" y="1205560"/>
            <a:ext cx="2225001" cy="5131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Connecteur droit avec flèche 5"/>
          <p:cNvCxnSpPr/>
          <p:nvPr/>
        </p:nvCxnSpPr>
        <p:spPr>
          <a:xfrm rot="5400000">
            <a:off x="4788372" y="2751312"/>
            <a:ext cx="2072669" cy="7537"/>
          </a:xfrm>
          <a:prstGeom prst="curved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/>
              <p:cNvSpPr txBox="1"/>
              <p:nvPr/>
            </p:nvSpPr>
            <p:spPr>
              <a:xfrm>
                <a:off x="1152294" y="4422953"/>
                <a:ext cx="4943707" cy="61068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2800" dirty="0" smtClean="0"/>
                  <a:t>  MSE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fr-F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fr-F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fr-FR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fr-FR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𝑜𝑏𝑠</m:t>
                                </m:r>
                              </m:sup>
                            </m:sSubSup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sSubSup>
                              <m:sSubSupPr>
                                <m:ctrlPr>
                                  <a:rPr lang="fr-FR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fr-FR" sz="2800" i="1">
                                    <a:latin typeface="Cambria Math" panose="02040503050406030204" pitchFamily="18" charset="0"/>
                                  </a:rPr>
                                  <m:t>𝑠𝑖𝑚</m:t>
                                </m:r>
                              </m:sup>
                            </m:sSubSup>
                            <m:r>
                              <a:rPr lang="fr-FR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fr-F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</m:oMath>
                </a14:m>
                <a:endParaRPr lang="en-GB" sz="2800" dirty="0"/>
              </a:p>
            </p:txBody>
          </p:sp>
        </mc:Choice>
        <mc:Fallback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294" y="4422953"/>
                <a:ext cx="4943707" cy="610680"/>
              </a:xfrm>
              <a:prstGeom prst="rect">
                <a:avLst/>
              </a:prstGeom>
              <a:blipFill rotWithShape="0">
                <a:blip r:embed="rId3"/>
                <a:stretch>
                  <a:fillRect l="-861" t="-980" b="-1960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0739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2331"/>
            <a:ext cx="12192000" cy="146653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457325" y="0"/>
            <a:ext cx="9144000" cy="968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888870" y="3390407"/>
            <a:ext cx="5392502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400" dirty="0" smtClean="0"/>
              <a:t>Initial </a:t>
            </a:r>
            <a:r>
              <a:rPr lang="en-GB" sz="2400" dirty="0" smtClean="0"/>
              <a:t>values of </a:t>
            </a:r>
            <a:r>
              <a:rPr lang="en-GB" sz="2400" dirty="0" smtClean="0"/>
              <a:t>parameters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statistical criterion to be </a:t>
            </a:r>
            <a:r>
              <a:rPr lang="en-GB" sz="2400" dirty="0" smtClean="0"/>
              <a:t>optimized</a:t>
            </a:r>
          </a:p>
          <a:p>
            <a:pPr marL="342900" indent="-342900">
              <a:buFontTx/>
              <a:buAutoNum type="arabicPeriod"/>
            </a:pPr>
            <a:r>
              <a:rPr lang="en-GB" sz="2400" dirty="0"/>
              <a:t>The method used by </a:t>
            </a:r>
            <a:r>
              <a:rPr lang="en-GB" sz="2400" dirty="0" smtClean="0"/>
              <a:t>function: </a:t>
            </a:r>
          </a:p>
          <a:p>
            <a:endParaRPr lang="fr-FR" sz="2400" dirty="0" smtClean="0"/>
          </a:p>
          <a:p>
            <a:r>
              <a:rPr lang="fr-FR" sz="2400" dirty="0" err="1" smtClean="0"/>
              <a:t>With</a:t>
            </a:r>
            <a:r>
              <a:rPr lang="fr-FR" sz="2400" dirty="0" smtClean="0"/>
              <a:t> </a:t>
            </a:r>
            <a:r>
              <a:rPr lang="fr-FR" sz="2400" dirty="0" err="1" smtClean="0"/>
              <a:t>bound</a:t>
            </a:r>
            <a:r>
              <a:rPr lang="fr-FR" sz="2400" dirty="0" smtClean="0"/>
              <a:t> </a:t>
            </a:r>
            <a:r>
              <a:rPr lang="fr-FR" sz="2400" dirty="0" err="1" smtClean="0"/>
              <a:t>constraints</a:t>
            </a:r>
            <a:r>
              <a:rPr lang="fr-FR" sz="2400" dirty="0" smtClean="0"/>
              <a:t> for </a:t>
            </a:r>
            <a:r>
              <a:rPr lang="fr-FR" sz="2400" dirty="0" err="1" smtClean="0"/>
              <a:t>parameters</a:t>
            </a:r>
            <a:endParaRPr lang="en-GB" sz="2400" dirty="0"/>
          </a:p>
          <a:p>
            <a:pPr marL="342900" indent="-342900">
              <a:buFontTx/>
              <a:buAutoNum type="arabicPeriod"/>
            </a:pPr>
            <a:endParaRPr lang="en-GB" sz="2400" dirty="0" smtClean="0"/>
          </a:p>
          <a:p>
            <a:endParaRPr lang="en-GB" sz="2400" dirty="0"/>
          </a:p>
          <a:p>
            <a:pPr marL="342900" indent="-342900">
              <a:buAutoNum type="arabicPeriod"/>
            </a:pPr>
            <a:endParaRPr lang="en-GB" sz="2400" dirty="0" smtClean="0"/>
          </a:p>
          <a:p>
            <a:endParaRPr lang="en-GB" dirty="0" smtClean="0"/>
          </a:p>
          <a:p>
            <a:endParaRPr lang="en-GB" sz="2000" dirty="0"/>
          </a:p>
        </p:txBody>
      </p:sp>
      <p:sp>
        <p:nvSpPr>
          <p:cNvPr id="9" name="Titre 1"/>
          <p:cNvSpPr txBox="1">
            <a:spLocks/>
          </p:cNvSpPr>
          <p:nvPr/>
        </p:nvSpPr>
        <p:spPr bwMode="auto">
          <a:xfrm>
            <a:off x="258418" y="50800"/>
            <a:ext cx="11688418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en-US" sz="4800" dirty="0" err="1">
                <a:solidFill>
                  <a:srgbClr val="008000"/>
                </a:solidFill>
              </a:rPr>
              <a:t>Material</a:t>
            </a:r>
            <a:r>
              <a:rPr lang="fr-FR" altLang="en-US" sz="4800" dirty="0">
                <a:solidFill>
                  <a:srgbClr val="008000"/>
                </a:solidFill>
              </a:rPr>
              <a:t> and </a:t>
            </a:r>
            <a:r>
              <a:rPr lang="fr-FR" altLang="en-US" sz="4800" dirty="0" err="1" smtClean="0">
                <a:solidFill>
                  <a:srgbClr val="008000"/>
                </a:solidFill>
              </a:rPr>
              <a:t>methods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 smtClean="0"/>
              <a:t>The function </a:t>
            </a:r>
            <a:r>
              <a:rPr lang="en-GB" sz="3200" dirty="0" err="1" smtClean="0"/>
              <a:t>optim</a:t>
            </a:r>
            <a:endParaRPr lang="en-GB" sz="32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6467708" y="1176416"/>
            <a:ext cx="3144644" cy="3306374"/>
            <a:chOff x="2340018" y="2291538"/>
            <a:chExt cx="3144644" cy="3306374"/>
          </a:xfrm>
        </p:grpSpPr>
        <p:sp>
          <p:nvSpPr>
            <p:cNvPr id="13" name="Ellipse 12"/>
            <p:cNvSpPr/>
            <p:nvPr/>
          </p:nvSpPr>
          <p:spPr>
            <a:xfrm>
              <a:off x="2783870" y="2291538"/>
              <a:ext cx="2700792" cy="54568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Connecteur droit avec flèche 5"/>
            <p:cNvCxnSpPr/>
            <p:nvPr/>
          </p:nvCxnSpPr>
          <p:spPr>
            <a:xfrm rot="5400000">
              <a:off x="1849364" y="3305571"/>
              <a:ext cx="2782995" cy="1801687"/>
            </a:xfrm>
            <a:prstGeom prst="curvedConnector3">
              <a:avLst>
                <a:gd name="adj1" fmla="val 99686"/>
              </a:avLst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61724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367</Words>
  <Application>Microsoft Office PowerPoint</Application>
  <PresentationFormat>Grand écran</PresentationFormat>
  <Paragraphs>88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Wingdings</vt:lpstr>
      <vt:lpstr>Thème Office</vt:lpstr>
      <vt:lpstr>Marie-Anne Vedy-Zecchini,  Antsa Rafenomanjato  Parameters optimization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marie-anne vedy-zecchini</dc:creator>
  <cp:lastModifiedBy>marie-anne vedy-zecchini</cp:lastModifiedBy>
  <cp:revision>37</cp:revision>
  <dcterms:created xsi:type="dcterms:W3CDTF">2016-10-13T23:59:38Z</dcterms:created>
  <dcterms:modified xsi:type="dcterms:W3CDTF">2016-10-18T21:38:22Z</dcterms:modified>
</cp:coreProperties>
</file>