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5" r:id="rId2"/>
    <p:sldId id="273" r:id="rId3"/>
    <p:sldId id="270" r:id="rId4"/>
    <p:sldId id="276" r:id="rId5"/>
    <p:sldId id="256" r:id="rId6"/>
    <p:sldId id="257" r:id="rId7"/>
    <p:sldId id="285" r:id="rId8"/>
    <p:sldId id="278" r:id="rId9"/>
    <p:sldId id="279" r:id="rId10"/>
    <p:sldId id="280" r:id="rId11"/>
    <p:sldId id="283" r:id="rId12"/>
    <p:sldId id="269" r:id="rId13"/>
    <p:sldId id="274" r:id="rId14"/>
    <p:sldId id="260" r:id="rId15"/>
    <p:sldId id="261" r:id="rId16"/>
    <p:sldId id="262" r:id="rId17"/>
    <p:sldId id="263" r:id="rId18"/>
    <p:sldId id="272" r:id="rId19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45" d="100"/>
          <a:sy n="45" d="100"/>
        </p:scale>
        <p:origin x="60" y="4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 smtClean="0"/>
              <a:t>Modifiez le style du titre</a:t>
            </a:r>
            <a:endParaRPr lang="en-GB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smtClean="0"/>
              <a:t>Modifiez le style des sous-titres du masque</a:t>
            </a:r>
            <a:endParaRPr lang="en-GB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523D58-3C7C-429C-9E7C-28BD99DE0874}" type="datetimeFigureOut">
              <a:rPr lang="en-GB" smtClean="0"/>
              <a:t>18/10/2016</a:t>
            </a:fld>
            <a:endParaRPr lang="en-GB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4CEEB-5C30-4B88-870C-11387E1E440C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635686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GB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GB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523D58-3C7C-429C-9E7C-28BD99DE0874}" type="datetimeFigureOut">
              <a:rPr lang="en-GB" smtClean="0"/>
              <a:t>18/10/2016</a:t>
            </a:fld>
            <a:endParaRPr lang="en-GB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4CEEB-5C30-4B88-870C-11387E1E440C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667905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en-GB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GB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523D58-3C7C-429C-9E7C-28BD99DE0874}" type="datetimeFigureOut">
              <a:rPr lang="en-GB" smtClean="0"/>
              <a:t>18/10/2016</a:t>
            </a:fld>
            <a:endParaRPr lang="en-GB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4CEEB-5C30-4B88-870C-11387E1E440C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901971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GB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GB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523D58-3C7C-429C-9E7C-28BD99DE0874}" type="datetimeFigureOut">
              <a:rPr lang="en-GB" smtClean="0"/>
              <a:t>18/10/2016</a:t>
            </a:fld>
            <a:endParaRPr lang="en-GB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4CEEB-5C30-4B88-870C-11387E1E440C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926049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 smtClean="0"/>
              <a:t>Modifiez le style du titre</a:t>
            </a:r>
            <a:endParaRPr lang="en-GB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523D58-3C7C-429C-9E7C-28BD99DE0874}" type="datetimeFigureOut">
              <a:rPr lang="en-GB" smtClean="0"/>
              <a:t>18/10/2016</a:t>
            </a:fld>
            <a:endParaRPr lang="en-GB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4CEEB-5C30-4B88-870C-11387E1E440C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565845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GB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GB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GB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523D58-3C7C-429C-9E7C-28BD99DE0874}" type="datetimeFigureOut">
              <a:rPr lang="en-GB" smtClean="0"/>
              <a:t>18/10/2016</a:t>
            </a:fld>
            <a:endParaRPr lang="en-GB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4CEEB-5C30-4B88-870C-11387E1E440C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632623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en-GB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GB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GB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523D58-3C7C-429C-9E7C-28BD99DE0874}" type="datetimeFigureOut">
              <a:rPr lang="en-GB" smtClean="0"/>
              <a:t>18/10/2016</a:t>
            </a:fld>
            <a:endParaRPr lang="en-GB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4CEEB-5C30-4B88-870C-11387E1E440C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341299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GB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523D58-3C7C-429C-9E7C-28BD99DE0874}" type="datetimeFigureOut">
              <a:rPr lang="en-GB" smtClean="0"/>
              <a:t>18/10/2016</a:t>
            </a:fld>
            <a:endParaRPr lang="en-GB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4CEEB-5C30-4B88-870C-11387E1E440C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778726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523D58-3C7C-429C-9E7C-28BD99DE0874}" type="datetimeFigureOut">
              <a:rPr lang="en-GB" smtClean="0"/>
              <a:t>18/10/2016</a:t>
            </a:fld>
            <a:endParaRPr lang="en-GB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4CEEB-5C30-4B88-870C-11387E1E440C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328248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en-GB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GB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523D58-3C7C-429C-9E7C-28BD99DE0874}" type="datetimeFigureOut">
              <a:rPr lang="en-GB" smtClean="0"/>
              <a:t>18/10/2016</a:t>
            </a:fld>
            <a:endParaRPr lang="en-GB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4CEEB-5C30-4B88-870C-11387E1E440C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944713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en-GB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523D58-3C7C-429C-9E7C-28BD99DE0874}" type="datetimeFigureOut">
              <a:rPr lang="en-GB" smtClean="0"/>
              <a:t>18/10/2016</a:t>
            </a:fld>
            <a:endParaRPr lang="en-GB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4CEEB-5C30-4B88-870C-11387E1E440C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703701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en-GB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GB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523D58-3C7C-429C-9E7C-28BD99DE0874}" type="datetimeFigureOut">
              <a:rPr lang="en-GB" smtClean="0"/>
              <a:t>18/10/2016</a:t>
            </a:fld>
            <a:endParaRPr lang="en-GB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64CEEB-5C30-4B88-870C-11387E1E440C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581809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3197729" y="2730638"/>
            <a:ext cx="5840895" cy="1325563"/>
          </a:xfrm>
        </p:spPr>
        <p:txBody>
          <a:bodyPr>
            <a:noAutofit/>
          </a:bodyPr>
          <a:lstStyle/>
          <a:p>
            <a:pPr algn="ctr"/>
            <a:r>
              <a:rPr lang="en-GB" sz="2800" dirty="0"/>
              <a:t>Marie-Anne Vedy-Zecchini, </a:t>
            </a:r>
            <a:r>
              <a:rPr lang="en-GB" sz="2800" dirty="0" smtClean="0"/>
              <a:t/>
            </a:r>
            <a:br>
              <a:rPr lang="en-GB" sz="2800" dirty="0" smtClean="0"/>
            </a:br>
            <a:r>
              <a:rPr lang="en-GB" sz="2800" dirty="0" err="1" smtClean="0"/>
              <a:t>Antsa</a:t>
            </a:r>
            <a:r>
              <a:rPr lang="en-GB" sz="2800" dirty="0" smtClean="0"/>
              <a:t> </a:t>
            </a:r>
            <a:r>
              <a:rPr lang="en-GB" sz="2800" dirty="0" err="1" smtClean="0"/>
              <a:t>Rafenomanjato</a:t>
            </a:r>
            <a:r>
              <a:rPr lang="en-GB" sz="2800" dirty="0" smtClean="0"/>
              <a:t/>
            </a:r>
            <a:br>
              <a:rPr lang="en-GB" sz="2800" dirty="0" smtClean="0"/>
            </a:br>
            <a:r>
              <a:rPr lang="en-GB" sz="2800" dirty="0"/>
              <a:t/>
            </a:r>
            <a:br>
              <a:rPr lang="en-GB" sz="2800" dirty="0"/>
            </a:br>
            <a:r>
              <a:rPr lang="en-GB" sz="3600" dirty="0"/>
              <a:t>Parameters </a:t>
            </a:r>
            <a:r>
              <a:rPr lang="en-GB" sz="3600" dirty="0" smtClean="0"/>
              <a:t>optimization</a:t>
            </a:r>
            <a:r>
              <a:rPr lang="en-GB" sz="2800" dirty="0" smtClean="0"/>
              <a:t/>
            </a:r>
            <a:br>
              <a:rPr lang="en-GB" sz="2800" dirty="0" smtClean="0"/>
            </a:br>
            <a:endParaRPr lang="en-GB" sz="2800" dirty="0"/>
          </a:p>
        </p:txBody>
      </p:sp>
      <p:sp>
        <p:nvSpPr>
          <p:cNvPr id="5" name="Titre 1"/>
          <p:cNvSpPr txBox="1">
            <a:spLocks/>
          </p:cNvSpPr>
          <p:nvPr/>
        </p:nvSpPr>
        <p:spPr>
          <a:xfrm>
            <a:off x="278297" y="0"/>
            <a:ext cx="11589026" cy="245930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fr-FR" sz="4000" dirty="0" err="1">
                <a:solidFill>
                  <a:srgbClr val="008000"/>
                </a:solidFill>
              </a:rPr>
              <a:t>Modelling</a:t>
            </a:r>
            <a:r>
              <a:rPr lang="fr-FR" sz="4000" dirty="0">
                <a:solidFill>
                  <a:srgbClr val="008000"/>
                </a:solidFill>
              </a:rPr>
              <a:t> the impact of </a:t>
            </a:r>
            <a:r>
              <a:rPr lang="fr-FR" sz="4000" dirty="0" err="1">
                <a:solidFill>
                  <a:srgbClr val="008000"/>
                </a:solidFill>
              </a:rPr>
              <a:t>climate</a:t>
            </a:r>
            <a:r>
              <a:rPr lang="fr-FR" sz="4000" dirty="0">
                <a:solidFill>
                  <a:srgbClr val="008000"/>
                </a:solidFill>
              </a:rPr>
              <a:t> change on </a:t>
            </a:r>
            <a:r>
              <a:rPr lang="fr-FR" sz="4000" dirty="0" err="1">
                <a:solidFill>
                  <a:srgbClr val="008000"/>
                </a:solidFill>
              </a:rPr>
              <a:t>primary</a:t>
            </a:r>
            <a:r>
              <a:rPr lang="fr-FR" sz="4000" dirty="0">
                <a:solidFill>
                  <a:srgbClr val="008000"/>
                </a:solidFill>
              </a:rPr>
              <a:t> inoculum production of </a:t>
            </a:r>
            <a:r>
              <a:rPr lang="fr-FR" sz="4000" i="1" dirty="0" err="1">
                <a:solidFill>
                  <a:srgbClr val="008000"/>
                </a:solidFill>
              </a:rPr>
              <a:t>Leptosphaeria</a:t>
            </a:r>
            <a:r>
              <a:rPr lang="fr-FR" sz="4000" i="1" dirty="0">
                <a:solidFill>
                  <a:srgbClr val="008000"/>
                </a:solidFill>
              </a:rPr>
              <a:t> </a:t>
            </a:r>
            <a:r>
              <a:rPr lang="fr-FR" sz="4000" i="1" dirty="0" err="1">
                <a:solidFill>
                  <a:srgbClr val="008000"/>
                </a:solidFill>
              </a:rPr>
              <a:t>maculans</a:t>
            </a:r>
            <a:endParaRPr lang="fr-FR" sz="4000" i="1" dirty="0">
              <a:solidFill>
                <a:srgbClr val="008000"/>
              </a:solidFill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117337" y="6327176"/>
            <a:ext cx="120016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5</a:t>
            </a:r>
            <a:r>
              <a:rPr lang="en-GB" baseline="30000" dirty="0" smtClean="0"/>
              <a:t>th</a:t>
            </a:r>
            <a:r>
              <a:rPr lang="en-GB" dirty="0" smtClean="0"/>
              <a:t> ENDURE Summer School ‘The role of IPM in mitigating effects of climate change on pest dynamics – modelling approaches’</a:t>
            </a:r>
            <a:endParaRPr lang="en-GB" dirty="0"/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9156" y="4195347"/>
            <a:ext cx="4038043" cy="19002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984461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292331"/>
            <a:ext cx="12192000" cy="1466538"/>
          </a:xfrm>
        </p:spPr>
      </p:pic>
      <p:sp>
        <p:nvSpPr>
          <p:cNvPr id="5" name="Titre 1"/>
          <p:cNvSpPr txBox="1">
            <a:spLocks/>
          </p:cNvSpPr>
          <p:nvPr/>
        </p:nvSpPr>
        <p:spPr>
          <a:xfrm>
            <a:off x="1457325" y="0"/>
            <a:ext cx="9144000" cy="9681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GB" dirty="0" smtClean="0"/>
          </a:p>
        </p:txBody>
      </p:sp>
      <p:sp>
        <p:nvSpPr>
          <p:cNvPr id="8" name="ZoneTexte 7"/>
          <p:cNvSpPr txBox="1"/>
          <p:nvPr/>
        </p:nvSpPr>
        <p:spPr>
          <a:xfrm>
            <a:off x="888870" y="3390407"/>
            <a:ext cx="5392502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AutoNum type="arabicPeriod"/>
            </a:pPr>
            <a:r>
              <a:rPr lang="en-GB" sz="2400" dirty="0" smtClean="0"/>
              <a:t>Initial </a:t>
            </a:r>
            <a:r>
              <a:rPr lang="en-GB" sz="2400" dirty="0" smtClean="0"/>
              <a:t>values of </a:t>
            </a:r>
            <a:r>
              <a:rPr lang="en-GB" sz="2400" dirty="0" smtClean="0"/>
              <a:t>parameters</a:t>
            </a:r>
          </a:p>
          <a:p>
            <a:pPr marL="342900" indent="-342900">
              <a:buFontTx/>
              <a:buAutoNum type="arabicPeriod"/>
            </a:pPr>
            <a:r>
              <a:rPr lang="en-GB" sz="2400" dirty="0"/>
              <a:t>The statistical criterion to be </a:t>
            </a:r>
            <a:r>
              <a:rPr lang="en-GB" sz="2400" dirty="0" smtClean="0"/>
              <a:t>optimized</a:t>
            </a:r>
          </a:p>
          <a:p>
            <a:pPr marL="342900" indent="-342900">
              <a:buFontTx/>
              <a:buAutoNum type="arabicPeriod"/>
            </a:pPr>
            <a:r>
              <a:rPr lang="en-GB" sz="2400" dirty="0"/>
              <a:t>The method used by </a:t>
            </a:r>
            <a:r>
              <a:rPr lang="en-GB" sz="2400" dirty="0" smtClean="0"/>
              <a:t>function</a:t>
            </a:r>
          </a:p>
          <a:p>
            <a:pPr marL="342900" indent="-342900">
              <a:buFontTx/>
              <a:buAutoNum type="arabicPeriod"/>
            </a:pPr>
            <a:r>
              <a:rPr lang="en-GB" sz="2400" dirty="0"/>
              <a:t>Bounds of </a:t>
            </a:r>
            <a:r>
              <a:rPr lang="en-GB" sz="2400" dirty="0" smtClean="0"/>
              <a:t>parameters</a:t>
            </a:r>
            <a:endParaRPr lang="en-GB" sz="2400" dirty="0"/>
          </a:p>
        </p:txBody>
      </p:sp>
      <p:sp>
        <p:nvSpPr>
          <p:cNvPr id="9" name="Titre 1"/>
          <p:cNvSpPr txBox="1">
            <a:spLocks/>
          </p:cNvSpPr>
          <p:nvPr/>
        </p:nvSpPr>
        <p:spPr bwMode="auto">
          <a:xfrm>
            <a:off x="258418" y="50800"/>
            <a:ext cx="11688418" cy="11033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 fontScale="92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FR" altLang="en-US" sz="4800" dirty="0" err="1">
                <a:solidFill>
                  <a:srgbClr val="008000"/>
                </a:solidFill>
              </a:rPr>
              <a:t>Material</a:t>
            </a:r>
            <a:r>
              <a:rPr lang="fr-FR" altLang="en-US" sz="4800" dirty="0">
                <a:solidFill>
                  <a:srgbClr val="008000"/>
                </a:solidFill>
              </a:rPr>
              <a:t> and </a:t>
            </a:r>
            <a:r>
              <a:rPr lang="fr-FR" altLang="en-US" sz="4800" dirty="0" err="1" smtClean="0">
                <a:solidFill>
                  <a:srgbClr val="008000"/>
                </a:solidFill>
              </a:rPr>
              <a:t>methods</a:t>
            </a:r>
            <a:r>
              <a:rPr lang="en-GB" sz="3200" dirty="0"/>
              <a:t/>
            </a:r>
            <a:br>
              <a:rPr lang="en-GB" sz="3200" dirty="0"/>
            </a:br>
            <a:r>
              <a:rPr lang="en-GB" sz="3200" dirty="0" smtClean="0"/>
              <a:t>The function </a:t>
            </a:r>
            <a:r>
              <a:rPr lang="en-GB" sz="3200" dirty="0" err="1" smtClean="0"/>
              <a:t>optim</a:t>
            </a:r>
            <a:endParaRPr lang="en-GB" sz="3200" dirty="0"/>
          </a:p>
        </p:txBody>
      </p:sp>
      <p:cxnSp>
        <p:nvCxnSpPr>
          <p:cNvPr id="10" name="Connecteur droit avec flèche 5"/>
          <p:cNvCxnSpPr>
            <a:stCxn id="11" idx="2"/>
          </p:cNvCxnSpPr>
          <p:nvPr/>
        </p:nvCxnSpPr>
        <p:spPr>
          <a:xfrm rot="5400000">
            <a:off x="4720904" y="2036736"/>
            <a:ext cx="2364058" cy="3018705"/>
          </a:xfrm>
          <a:prstGeom prst="curvedConnector2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/>
        </p:nvSpPr>
        <p:spPr>
          <a:xfrm>
            <a:off x="2721776" y="1583481"/>
            <a:ext cx="9381017" cy="780578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8034501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292331"/>
            <a:ext cx="12192000" cy="1466538"/>
          </a:xfrm>
        </p:spPr>
      </p:pic>
      <p:sp>
        <p:nvSpPr>
          <p:cNvPr id="5" name="Titre 1"/>
          <p:cNvSpPr txBox="1">
            <a:spLocks/>
          </p:cNvSpPr>
          <p:nvPr/>
        </p:nvSpPr>
        <p:spPr>
          <a:xfrm>
            <a:off x="1457325" y="0"/>
            <a:ext cx="9144000" cy="9681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GB" dirty="0" smtClean="0"/>
          </a:p>
        </p:txBody>
      </p:sp>
      <p:sp>
        <p:nvSpPr>
          <p:cNvPr id="8" name="ZoneTexte 7"/>
          <p:cNvSpPr txBox="1"/>
          <p:nvPr/>
        </p:nvSpPr>
        <p:spPr>
          <a:xfrm>
            <a:off x="888870" y="3390407"/>
            <a:ext cx="5392502" cy="3046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AutoNum type="arabicPeriod"/>
            </a:pPr>
            <a:r>
              <a:rPr lang="en-GB" sz="2400" dirty="0" smtClean="0"/>
              <a:t>Initial </a:t>
            </a:r>
            <a:r>
              <a:rPr lang="en-GB" sz="2400" dirty="0" smtClean="0"/>
              <a:t>values of </a:t>
            </a:r>
            <a:r>
              <a:rPr lang="en-GB" sz="2400" dirty="0" smtClean="0"/>
              <a:t>parameters</a:t>
            </a:r>
          </a:p>
          <a:p>
            <a:pPr marL="342900" indent="-342900">
              <a:buFontTx/>
              <a:buAutoNum type="arabicPeriod"/>
            </a:pPr>
            <a:r>
              <a:rPr lang="en-GB" sz="2400" dirty="0"/>
              <a:t>The statistical criterion to be </a:t>
            </a:r>
            <a:r>
              <a:rPr lang="en-GB" sz="2400" dirty="0" smtClean="0"/>
              <a:t>optimized</a:t>
            </a:r>
          </a:p>
          <a:p>
            <a:pPr marL="342900" indent="-342900">
              <a:buFontTx/>
              <a:buAutoNum type="arabicPeriod"/>
            </a:pPr>
            <a:r>
              <a:rPr lang="en-GB" sz="2400" dirty="0"/>
              <a:t>The method used by </a:t>
            </a:r>
            <a:r>
              <a:rPr lang="en-GB" sz="2400" dirty="0" smtClean="0"/>
              <a:t>function</a:t>
            </a:r>
          </a:p>
          <a:p>
            <a:pPr marL="342900" indent="-342900">
              <a:buFontTx/>
              <a:buAutoNum type="arabicPeriod"/>
            </a:pPr>
            <a:r>
              <a:rPr lang="en-GB" sz="2400" dirty="0"/>
              <a:t>Bounds of </a:t>
            </a:r>
            <a:r>
              <a:rPr lang="en-GB" sz="2400" dirty="0" smtClean="0"/>
              <a:t>parameters</a:t>
            </a:r>
          </a:p>
          <a:p>
            <a:pPr marL="342900" indent="-342900">
              <a:buFontTx/>
              <a:buAutoNum type="arabicPeriod"/>
            </a:pPr>
            <a:r>
              <a:rPr lang="en-GB" sz="2400" dirty="0"/>
              <a:t>Data used for criterion: </a:t>
            </a:r>
            <a:endParaRPr lang="en-GB" sz="2400" dirty="0" smtClean="0"/>
          </a:p>
          <a:p>
            <a:pPr marL="342900" indent="-342900">
              <a:buFontTx/>
              <a:buAutoNum type="arabicPeriod"/>
            </a:pPr>
            <a:endParaRPr lang="en-GB" sz="2400" dirty="0"/>
          </a:p>
          <a:p>
            <a:r>
              <a:rPr lang="en-GB" sz="2400" dirty="0" smtClean="0"/>
              <a:t>Data </a:t>
            </a:r>
            <a:r>
              <a:rPr lang="en-GB" sz="2400" dirty="0"/>
              <a:t>which come from Poznan in 1991 </a:t>
            </a:r>
          </a:p>
          <a:p>
            <a:endParaRPr lang="en-GB" sz="2400" dirty="0"/>
          </a:p>
        </p:txBody>
      </p:sp>
      <p:sp>
        <p:nvSpPr>
          <p:cNvPr id="9" name="Titre 1"/>
          <p:cNvSpPr txBox="1">
            <a:spLocks/>
          </p:cNvSpPr>
          <p:nvPr/>
        </p:nvSpPr>
        <p:spPr bwMode="auto">
          <a:xfrm>
            <a:off x="258418" y="50800"/>
            <a:ext cx="11688418" cy="11033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 fontScale="92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FR" altLang="en-US" sz="4800" dirty="0" err="1">
                <a:solidFill>
                  <a:srgbClr val="008000"/>
                </a:solidFill>
              </a:rPr>
              <a:t>Material</a:t>
            </a:r>
            <a:r>
              <a:rPr lang="fr-FR" altLang="en-US" sz="4800" dirty="0">
                <a:solidFill>
                  <a:srgbClr val="008000"/>
                </a:solidFill>
              </a:rPr>
              <a:t> and </a:t>
            </a:r>
            <a:r>
              <a:rPr lang="fr-FR" altLang="en-US" sz="4800" dirty="0" err="1" smtClean="0">
                <a:solidFill>
                  <a:srgbClr val="008000"/>
                </a:solidFill>
              </a:rPr>
              <a:t>methods</a:t>
            </a:r>
            <a:r>
              <a:rPr lang="en-GB" sz="3200" dirty="0"/>
              <a:t/>
            </a:r>
            <a:br>
              <a:rPr lang="en-GB" sz="3200" dirty="0"/>
            </a:br>
            <a:r>
              <a:rPr lang="en-GB" sz="3200" dirty="0" smtClean="0"/>
              <a:t>The function </a:t>
            </a:r>
            <a:r>
              <a:rPr lang="en-GB" sz="3200" dirty="0" err="1" smtClean="0"/>
              <a:t>optim</a:t>
            </a:r>
            <a:endParaRPr lang="en-GB" sz="3200" dirty="0"/>
          </a:p>
        </p:txBody>
      </p:sp>
      <p:grpSp>
        <p:nvGrpSpPr>
          <p:cNvPr id="12" name="Groupe 11"/>
          <p:cNvGrpSpPr/>
          <p:nvPr/>
        </p:nvGrpSpPr>
        <p:grpSpPr>
          <a:xfrm>
            <a:off x="512956" y="2261651"/>
            <a:ext cx="4090969" cy="3358564"/>
            <a:chOff x="624467" y="3086836"/>
            <a:chExt cx="4090969" cy="3358564"/>
          </a:xfrm>
        </p:grpSpPr>
        <p:sp>
          <p:nvSpPr>
            <p:cNvPr id="13" name="Ellipse 12"/>
            <p:cNvSpPr/>
            <p:nvPr/>
          </p:nvSpPr>
          <p:spPr>
            <a:xfrm>
              <a:off x="2832847" y="3086836"/>
              <a:ext cx="1882589" cy="590832"/>
            </a:xfrm>
            <a:prstGeom prst="ellipse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14" name="Connecteur droit avec flèche 5"/>
            <p:cNvCxnSpPr/>
            <p:nvPr/>
          </p:nvCxnSpPr>
          <p:spPr>
            <a:xfrm rot="5400000">
              <a:off x="197083" y="3809636"/>
              <a:ext cx="3063148" cy="2208380"/>
            </a:xfrm>
            <a:prstGeom prst="curvedConnector3">
              <a:avLst>
                <a:gd name="adj1" fmla="val 1218"/>
              </a:avLst>
            </a:prstGeom>
            <a:ln w="28575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05015700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6893" y="2018756"/>
            <a:ext cx="8001184" cy="2520373"/>
          </a:xfrm>
          <a:prstGeom prst="rect">
            <a:avLst/>
          </a:prstGeom>
        </p:spPr>
      </p:pic>
      <p:sp>
        <p:nvSpPr>
          <p:cNvPr id="2" name="ZoneTexte 1"/>
          <p:cNvSpPr txBox="1"/>
          <p:nvPr/>
        </p:nvSpPr>
        <p:spPr>
          <a:xfrm>
            <a:off x="573741" y="1154113"/>
            <a:ext cx="6883744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 smtClean="0"/>
              <a:t>New parameters found by the function </a:t>
            </a:r>
            <a:r>
              <a:rPr lang="en-GB" sz="2800" dirty="0" err="1" smtClean="0"/>
              <a:t>optim</a:t>
            </a:r>
            <a:r>
              <a:rPr lang="en-GB" sz="2800" dirty="0" smtClean="0"/>
              <a:t>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8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800" dirty="0"/>
          </a:p>
        </p:txBody>
      </p:sp>
      <p:sp>
        <p:nvSpPr>
          <p:cNvPr id="6" name="Titre 1"/>
          <p:cNvSpPr txBox="1">
            <a:spLocks/>
          </p:cNvSpPr>
          <p:nvPr/>
        </p:nvSpPr>
        <p:spPr bwMode="auto">
          <a:xfrm>
            <a:off x="258418" y="50800"/>
            <a:ext cx="11688418" cy="11033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FR" altLang="en-US" sz="4800" dirty="0" err="1" smtClean="0">
                <a:solidFill>
                  <a:srgbClr val="008000"/>
                </a:solidFill>
              </a:rPr>
              <a:t>Results</a:t>
            </a:r>
            <a:endParaRPr lang="fr-FR" altLang="en-US" sz="4800" dirty="0" smtClean="0">
              <a:solidFill>
                <a:srgbClr val="00800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73740" y="1940115"/>
            <a:ext cx="1522689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Tx/>
              <a:buChar char="-"/>
            </a:pPr>
            <a:r>
              <a:rPr lang="fr-FR" altLang="en-US" sz="2400" dirty="0" smtClean="0">
                <a:solidFill>
                  <a:schemeClr val="tx2"/>
                </a:solidFill>
                <a:cs typeface="Arial" panose="020B0604020202020204" pitchFamily="34" charset="0"/>
              </a:rPr>
              <a:t> </a:t>
            </a:r>
            <a:r>
              <a:rPr lang="el-GR" altLang="en-US" sz="2400" dirty="0" smtClean="0">
                <a:solidFill>
                  <a:schemeClr val="tx2"/>
                </a:solidFill>
                <a:cs typeface="Arial" panose="020B0604020202020204" pitchFamily="34" charset="0"/>
              </a:rPr>
              <a:t>θ</a:t>
            </a:r>
            <a:r>
              <a:rPr lang="fr-FR" altLang="en-US" sz="2400" baseline="-25000" dirty="0">
                <a:solidFill>
                  <a:schemeClr val="tx2"/>
                </a:solidFill>
              </a:rPr>
              <a:t>max  </a:t>
            </a:r>
            <a:r>
              <a:rPr lang="fr-FR" altLang="en-US" sz="2400" baseline="-25000" dirty="0" smtClean="0">
                <a:solidFill>
                  <a:schemeClr val="tx2"/>
                </a:solidFill>
              </a:rPr>
              <a:t> </a:t>
            </a:r>
            <a:r>
              <a:rPr lang="fr-FR" altLang="en-US" sz="2400" dirty="0" smtClean="0">
                <a:solidFill>
                  <a:schemeClr val="tx2"/>
                </a:solidFill>
              </a:rPr>
              <a:t>= </a:t>
            </a:r>
          </a:p>
          <a:p>
            <a:pPr>
              <a:buFontTx/>
              <a:buChar char="-"/>
            </a:pPr>
            <a:r>
              <a:rPr lang="fr-FR" altLang="en-US" sz="2400" dirty="0">
                <a:solidFill>
                  <a:schemeClr val="tx2"/>
                </a:solidFill>
              </a:rPr>
              <a:t> </a:t>
            </a:r>
            <a:r>
              <a:rPr lang="el-GR" altLang="en-US" sz="2400" dirty="0" smtClean="0">
                <a:solidFill>
                  <a:schemeClr val="tx2"/>
                </a:solidFill>
              </a:rPr>
              <a:t>θ</a:t>
            </a:r>
            <a:r>
              <a:rPr lang="fr-FR" altLang="en-US" sz="2400" baseline="-25000" dirty="0" smtClean="0">
                <a:solidFill>
                  <a:schemeClr val="tx2"/>
                </a:solidFill>
              </a:rPr>
              <a:t>min</a:t>
            </a:r>
            <a:r>
              <a:rPr lang="fr-FR" altLang="en-US" sz="2400" baseline="-25000" dirty="0">
                <a:solidFill>
                  <a:schemeClr val="tx2"/>
                </a:solidFill>
              </a:rPr>
              <a:t> </a:t>
            </a:r>
            <a:r>
              <a:rPr lang="fr-FR" altLang="en-US" sz="2400" baseline="-25000" dirty="0" smtClean="0">
                <a:solidFill>
                  <a:schemeClr val="tx2"/>
                </a:solidFill>
              </a:rPr>
              <a:t> </a:t>
            </a:r>
            <a:r>
              <a:rPr lang="fr-FR" altLang="en-US" sz="2400" dirty="0" smtClean="0">
                <a:solidFill>
                  <a:schemeClr val="tx2"/>
                </a:solidFill>
              </a:rPr>
              <a:t>= </a:t>
            </a:r>
          </a:p>
          <a:p>
            <a:pPr>
              <a:buFontTx/>
              <a:buChar char="-"/>
            </a:pPr>
            <a:r>
              <a:rPr lang="fr-FR" altLang="en-US" sz="2400" dirty="0" smtClean="0">
                <a:solidFill>
                  <a:schemeClr val="tx2"/>
                </a:solidFill>
              </a:rPr>
              <a:t> </a:t>
            </a:r>
            <a:r>
              <a:rPr lang="fr-FR" altLang="en-US" sz="2400" dirty="0" err="1">
                <a:solidFill>
                  <a:schemeClr val="tx2"/>
                </a:solidFill>
              </a:rPr>
              <a:t>r</a:t>
            </a:r>
            <a:r>
              <a:rPr lang="fr-FR" altLang="en-US" sz="2400" baseline="-25000" dirty="0" err="1">
                <a:solidFill>
                  <a:schemeClr val="tx2"/>
                </a:solidFill>
              </a:rPr>
              <a:t>min</a:t>
            </a:r>
            <a:r>
              <a:rPr lang="fr-FR" altLang="en-US" sz="2400" dirty="0"/>
              <a:t>  </a:t>
            </a:r>
            <a:r>
              <a:rPr lang="fr-FR" altLang="en-US" sz="2400" dirty="0" smtClean="0">
                <a:solidFill>
                  <a:schemeClr val="tx2"/>
                </a:solidFill>
              </a:rPr>
              <a:t>=</a:t>
            </a:r>
            <a:endParaRPr lang="fr-FR" altLang="en-US" sz="2400" baseline="-25000" dirty="0">
              <a:solidFill>
                <a:schemeClr val="tx2"/>
              </a:solidFill>
            </a:endParaRPr>
          </a:p>
          <a:p>
            <a:pPr>
              <a:buFontTx/>
              <a:buChar char="-"/>
            </a:pPr>
            <a:r>
              <a:rPr lang="fr-FR" altLang="en-US" sz="2400" dirty="0">
                <a:solidFill>
                  <a:schemeClr val="tx2"/>
                </a:solidFill>
              </a:rPr>
              <a:t> </a:t>
            </a:r>
            <a:r>
              <a:rPr lang="fr-FR" altLang="en-US" sz="2400" dirty="0" err="1">
                <a:solidFill>
                  <a:schemeClr val="tx2"/>
                </a:solidFill>
              </a:rPr>
              <a:t>n</a:t>
            </a:r>
            <a:r>
              <a:rPr lang="fr-FR" altLang="en-US" sz="2400" baseline="-25000" dirty="0" err="1">
                <a:solidFill>
                  <a:schemeClr val="tx2"/>
                </a:solidFill>
              </a:rPr>
              <a:t>d</a:t>
            </a:r>
            <a:r>
              <a:rPr lang="fr-FR" altLang="en-US" sz="2400" baseline="-25000" dirty="0">
                <a:solidFill>
                  <a:schemeClr val="tx2"/>
                </a:solidFill>
              </a:rPr>
              <a:t>  </a:t>
            </a:r>
            <a:r>
              <a:rPr lang="fr-FR" altLang="en-US" sz="2400" baseline="-25000" dirty="0" smtClean="0">
                <a:solidFill>
                  <a:schemeClr val="tx2"/>
                </a:solidFill>
              </a:rPr>
              <a:t> </a:t>
            </a:r>
            <a:r>
              <a:rPr lang="fr-FR" altLang="en-US" sz="2400" dirty="0" smtClean="0">
                <a:solidFill>
                  <a:schemeClr val="tx2"/>
                </a:solidFill>
              </a:rPr>
              <a:t>= </a:t>
            </a:r>
            <a:endParaRPr lang="fr-FR" altLang="en-US" sz="2400" dirty="0">
              <a:solidFill>
                <a:schemeClr val="tx2"/>
              </a:solidFill>
            </a:endParaRPr>
          </a:p>
          <a:p>
            <a:pPr>
              <a:buFontTx/>
              <a:buChar char="-"/>
            </a:pPr>
            <a:r>
              <a:rPr lang="fr-FR" altLang="en-US" sz="2400" dirty="0">
                <a:solidFill>
                  <a:schemeClr val="tx2"/>
                </a:solidFill>
              </a:rPr>
              <a:t> N</a:t>
            </a:r>
            <a:r>
              <a:rPr lang="fr-FR" altLang="en-US" sz="2400" baseline="-25000" dirty="0">
                <a:solidFill>
                  <a:schemeClr val="tx2"/>
                </a:solidFill>
              </a:rPr>
              <a:t>FD</a:t>
            </a:r>
            <a:r>
              <a:rPr lang="fr-FR" altLang="en-US" sz="2400" dirty="0"/>
              <a:t> </a:t>
            </a:r>
            <a:r>
              <a:rPr lang="fr-FR" altLang="en-US" sz="2400" dirty="0">
                <a:solidFill>
                  <a:schemeClr val="tx2"/>
                </a:solidFill>
              </a:rPr>
              <a:t>= </a:t>
            </a:r>
            <a:endParaRPr lang="fr-FR" altLang="en-US" sz="2400" dirty="0"/>
          </a:p>
          <a:p>
            <a:pPr>
              <a:buFontTx/>
              <a:buChar char="-"/>
            </a:pPr>
            <a:r>
              <a:rPr lang="fr-FR" altLang="en-US" sz="2400" dirty="0">
                <a:solidFill>
                  <a:schemeClr val="tx2"/>
                </a:solidFill>
              </a:rPr>
              <a:t> </a:t>
            </a:r>
            <a:r>
              <a:rPr lang="el-GR" altLang="en-US" sz="2400" dirty="0">
                <a:solidFill>
                  <a:schemeClr val="tx2"/>
                </a:solidFill>
              </a:rPr>
              <a:t>σ</a:t>
            </a:r>
            <a:r>
              <a:rPr lang="fr-FR" altLang="en-US" sz="2400" baseline="-25000" dirty="0">
                <a:solidFill>
                  <a:schemeClr val="tx2"/>
                </a:solidFill>
              </a:rPr>
              <a:t>FD</a:t>
            </a:r>
            <a:r>
              <a:rPr lang="fr-FR" altLang="en-US" sz="2400" dirty="0"/>
              <a:t> </a:t>
            </a:r>
            <a:r>
              <a:rPr lang="fr-FR" altLang="en-US" sz="2400" dirty="0" smtClean="0">
                <a:solidFill>
                  <a:schemeClr val="tx2"/>
                </a:solidFill>
              </a:rPr>
              <a:t>=</a:t>
            </a:r>
            <a:endParaRPr lang="fr-FR" altLang="en-US" sz="2400" dirty="0">
              <a:solidFill>
                <a:schemeClr val="tx2"/>
              </a:solidFill>
            </a:endParaRPr>
          </a:p>
          <a:p>
            <a:r>
              <a:rPr lang="fr-FR" altLang="en-US" sz="2400" dirty="0">
                <a:solidFill>
                  <a:schemeClr val="tx2"/>
                </a:solidFill>
              </a:rPr>
              <a:t>- k</a:t>
            </a:r>
            <a:r>
              <a:rPr lang="fr-FR" altLang="en-US" sz="2400" dirty="0"/>
              <a:t> </a:t>
            </a:r>
            <a:r>
              <a:rPr lang="fr-FR" altLang="en-US" sz="2400" dirty="0" smtClean="0">
                <a:solidFill>
                  <a:schemeClr val="tx2"/>
                </a:solidFill>
              </a:rPr>
              <a:t>=</a:t>
            </a:r>
            <a:endParaRPr lang="en-GB" sz="2400" dirty="0"/>
          </a:p>
        </p:txBody>
      </p:sp>
      <p:sp>
        <p:nvSpPr>
          <p:cNvPr id="7" name="ZoneTexte 6"/>
          <p:cNvSpPr txBox="1"/>
          <p:nvPr/>
        </p:nvSpPr>
        <p:spPr>
          <a:xfrm>
            <a:off x="4862324" y="5575610"/>
            <a:ext cx="239924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3200" dirty="0" smtClean="0"/>
              <a:t>In progress …</a:t>
            </a:r>
            <a:endParaRPr lang="en-GB" sz="3200" dirty="0"/>
          </a:p>
        </p:txBody>
      </p:sp>
    </p:spTree>
    <p:extLst>
      <p:ext uri="{BB962C8B-B14F-4D97-AF65-F5344CB8AC3E}">
        <p14:creationId xmlns:p14="http://schemas.microsoft.com/office/powerpoint/2010/main" val="41866086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Other methods: </a:t>
            </a:r>
          </a:p>
          <a:p>
            <a:pPr marL="0" indent="0">
              <a:buNone/>
            </a:pPr>
            <a:r>
              <a:rPr lang="en-GB" dirty="0" smtClean="0"/>
              <a:t>Algorithms </a:t>
            </a:r>
            <a:r>
              <a:rPr lang="en-GB" dirty="0"/>
              <a:t>provided by NAG C library (Numerical Algorithms Group®): which one should be used</a:t>
            </a:r>
            <a:r>
              <a:rPr lang="en-GB" dirty="0" smtClean="0"/>
              <a:t>?</a:t>
            </a:r>
            <a:endParaRPr lang="en-GB" dirty="0"/>
          </a:p>
        </p:txBody>
      </p:sp>
      <p:sp>
        <p:nvSpPr>
          <p:cNvPr id="7" name="Titre 1"/>
          <p:cNvSpPr txBox="1">
            <a:spLocks/>
          </p:cNvSpPr>
          <p:nvPr/>
        </p:nvSpPr>
        <p:spPr bwMode="auto">
          <a:xfrm>
            <a:off x="258418" y="50800"/>
            <a:ext cx="11688418" cy="11033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 fontScale="92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FR" altLang="en-US" sz="4800" dirty="0" smtClean="0">
                <a:solidFill>
                  <a:srgbClr val="008000"/>
                </a:solidFill>
              </a:rPr>
              <a:t>Discussion</a:t>
            </a:r>
            <a:r>
              <a:rPr lang="en-GB" sz="3200" dirty="0"/>
              <a:t/>
            </a:r>
            <a:br>
              <a:rPr lang="en-GB" sz="3200" dirty="0"/>
            </a:br>
            <a:r>
              <a:rPr lang="en-GB" sz="3200" dirty="0" smtClean="0"/>
              <a:t>Computational methods to minimize statistical criteria</a:t>
            </a:r>
            <a:endParaRPr lang="en-GB" sz="3200" dirty="0"/>
          </a:p>
        </p:txBody>
      </p:sp>
    </p:spTree>
    <p:extLst>
      <p:ext uri="{BB962C8B-B14F-4D97-AF65-F5344CB8AC3E}">
        <p14:creationId xmlns:p14="http://schemas.microsoft.com/office/powerpoint/2010/main" val="260400592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833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82" t="7382" r="7382" b="7382"/>
          <a:stretch>
            <a:fillRect/>
          </a:stretch>
        </p:blipFill>
        <p:spPr bwMode="auto">
          <a:xfrm>
            <a:off x="1631951" y="93664"/>
            <a:ext cx="8964613" cy="671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77837" name="Rectangle 13"/>
          <p:cNvSpPr>
            <a:spLocks noChangeArrowheads="1"/>
          </p:cNvSpPr>
          <p:nvPr/>
        </p:nvSpPr>
        <p:spPr bwMode="auto">
          <a:xfrm>
            <a:off x="4321175" y="4318001"/>
            <a:ext cx="1676400" cy="244475"/>
          </a:xfrm>
          <a:prstGeom prst="rect">
            <a:avLst/>
          </a:prstGeom>
          <a:noFill/>
          <a:ln w="50800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77839" name="Line 15"/>
          <p:cNvSpPr>
            <a:spLocks noChangeShapeType="1"/>
          </p:cNvSpPr>
          <p:nvPr/>
        </p:nvSpPr>
        <p:spPr bwMode="auto">
          <a:xfrm>
            <a:off x="3203575" y="1052514"/>
            <a:ext cx="0" cy="1296987"/>
          </a:xfrm>
          <a:prstGeom prst="line">
            <a:avLst/>
          </a:prstGeom>
          <a:noFill/>
          <a:ln w="508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7840" name="Line 16"/>
          <p:cNvSpPr>
            <a:spLocks noChangeShapeType="1"/>
          </p:cNvSpPr>
          <p:nvPr/>
        </p:nvSpPr>
        <p:spPr bwMode="auto">
          <a:xfrm>
            <a:off x="3216275" y="2708276"/>
            <a:ext cx="0" cy="288925"/>
          </a:xfrm>
          <a:prstGeom prst="line">
            <a:avLst/>
          </a:prstGeom>
          <a:noFill/>
          <a:ln w="508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7843" name="Line 19"/>
          <p:cNvSpPr>
            <a:spLocks noChangeShapeType="1"/>
          </p:cNvSpPr>
          <p:nvPr/>
        </p:nvSpPr>
        <p:spPr bwMode="auto">
          <a:xfrm>
            <a:off x="4021139" y="4449763"/>
            <a:ext cx="301625" cy="0"/>
          </a:xfrm>
          <a:prstGeom prst="line">
            <a:avLst/>
          </a:prstGeom>
          <a:noFill/>
          <a:ln w="508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7844" name="Line 20"/>
          <p:cNvSpPr>
            <a:spLocks noChangeShapeType="1"/>
          </p:cNvSpPr>
          <p:nvPr/>
        </p:nvSpPr>
        <p:spPr bwMode="auto">
          <a:xfrm>
            <a:off x="3203575" y="3467101"/>
            <a:ext cx="0" cy="720725"/>
          </a:xfrm>
          <a:prstGeom prst="line">
            <a:avLst/>
          </a:prstGeom>
          <a:noFill/>
          <a:ln w="508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013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re 1"/>
          <p:cNvSpPr txBox="1">
            <a:spLocks/>
          </p:cNvSpPr>
          <p:nvPr/>
        </p:nvSpPr>
        <p:spPr bwMode="auto">
          <a:xfrm>
            <a:off x="258418" y="50800"/>
            <a:ext cx="11688418" cy="11033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 fontScale="92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FR" altLang="en-US" sz="4800" dirty="0" smtClean="0">
                <a:solidFill>
                  <a:srgbClr val="008000"/>
                </a:solidFill>
              </a:rPr>
              <a:t>Discussion</a:t>
            </a:r>
            <a:r>
              <a:rPr lang="en-GB" sz="3200" dirty="0"/>
              <a:t/>
            </a:r>
            <a:br>
              <a:rPr lang="en-GB" sz="3200" dirty="0"/>
            </a:br>
            <a:r>
              <a:rPr lang="en-GB" sz="3200" dirty="0" smtClean="0"/>
              <a:t>Computational methods to minimize statistical criteria</a:t>
            </a:r>
            <a:endParaRPr lang="en-GB" sz="3200" dirty="0"/>
          </a:p>
        </p:txBody>
      </p:sp>
      <p:pic>
        <p:nvPicPr>
          <p:cNvPr id="78858" name="Picture 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20" t="19687" r="12920" b="9843"/>
          <a:stretch>
            <a:fillRect/>
          </a:stretch>
        </p:blipFill>
        <p:spPr bwMode="auto">
          <a:xfrm>
            <a:off x="1757362" y="1225737"/>
            <a:ext cx="8677275" cy="54479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78854" name="Line 6"/>
          <p:cNvSpPr>
            <a:spLocks noChangeShapeType="1"/>
          </p:cNvSpPr>
          <p:nvPr/>
        </p:nvSpPr>
        <p:spPr bwMode="auto">
          <a:xfrm>
            <a:off x="6983413" y="3013075"/>
            <a:ext cx="647700" cy="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8857" name="Line 9"/>
          <p:cNvSpPr>
            <a:spLocks noChangeShapeType="1"/>
          </p:cNvSpPr>
          <p:nvPr/>
        </p:nvSpPr>
        <p:spPr bwMode="auto">
          <a:xfrm flipV="1">
            <a:off x="1919288" y="4311382"/>
            <a:ext cx="3529012" cy="17462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8859" name="Line 11"/>
          <p:cNvSpPr>
            <a:spLocks noChangeShapeType="1"/>
          </p:cNvSpPr>
          <p:nvPr/>
        </p:nvSpPr>
        <p:spPr bwMode="auto">
          <a:xfrm>
            <a:off x="7950201" y="3847832"/>
            <a:ext cx="2466975" cy="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8860" name="Line 12"/>
          <p:cNvSpPr>
            <a:spLocks noChangeShapeType="1"/>
          </p:cNvSpPr>
          <p:nvPr/>
        </p:nvSpPr>
        <p:spPr bwMode="auto">
          <a:xfrm flipV="1">
            <a:off x="1919288" y="4047858"/>
            <a:ext cx="3168650" cy="15875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8360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re 1"/>
          <p:cNvSpPr txBox="1">
            <a:spLocks/>
          </p:cNvSpPr>
          <p:nvPr/>
        </p:nvSpPr>
        <p:spPr bwMode="auto">
          <a:xfrm>
            <a:off x="258418" y="50800"/>
            <a:ext cx="11688418" cy="11033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 fontScale="92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FR" altLang="en-US" sz="4800" dirty="0" smtClean="0">
                <a:solidFill>
                  <a:srgbClr val="008000"/>
                </a:solidFill>
              </a:rPr>
              <a:t>Discussion</a:t>
            </a:r>
            <a:r>
              <a:rPr lang="en-GB" sz="3200" dirty="0"/>
              <a:t/>
            </a:r>
            <a:br>
              <a:rPr lang="en-GB" sz="3200" dirty="0"/>
            </a:br>
            <a:r>
              <a:rPr lang="en-GB" sz="3200" dirty="0"/>
              <a:t>Which algorithm should be </a:t>
            </a:r>
            <a:r>
              <a:rPr lang="en-GB" sz="3200" dirty="0" smtClean="0"/>
              <a:t>used?</a:t>
            </a:r>
            <a:endParaRPr lang="en-GB" sz="3200" dirty="0"/>
          </a:p>
        </p:txBody>
      </p:sp>
      <p:pic>
        <p:nvPicPr>
          <p:cNvPr id="7578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75" t="22148" r="11075" b="17227"/>
          <a:stretch>
            <a:fillRect/>
          </a:stretch>
        </p:blipFill>
        <p:spPr bwMode="auto">
          <a:xfrm>
            <a:off x="1558925" y="1341439"/>
            <a:ext cx="9112250" cy="5322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75781" name="Rectangle 5"/>
          <p:cNvSpPr>
            <a:spLocks noChangeArrowheads="1"/>
          </p:cNvSpPr>
          <p:nvPr/>
        </p:nvSpPr>
        <p:spPr bwMode="auto">
          <a:xfrm>
            <a:off x="4872039" y="2878139"/>
            <a:ext cx="2592387" cy="263525"/>
          </a:xfrm>
          <a:prstGeom prst="rect">
            <a:avLst/>
          </a:prstGeom>
          <a:noFill/>
          <a:ln w="50800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75783" name="Line 7"/>
          <p:cNvSpPr>
            <a:spLocks noChangeShapeType="1"/>
          </p:cNvSpPr>
          <p:nvPr/>
        </p:nvSpPr>
        <p:spPr bwMode="auto">
          <a:xfrm>
            <a:off x="3244850" y="2003426"/>
            <a:ext cx="0" cy="792163"/>
          </a:xfrm>
          <a:prstGeom prst="line">
            <a:avLst/>
          </a:prstGeom>
          <a:noFill/>
          <a:ln w="508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5784" name="Line 8"/>
          <p:cNvSpPr>
            <a:spLocks noChangeShapeType="1"/>
          </p:cNvSpPr>
          <p:nvPr/>
        </p:nvSpPr>
        <p:spPr bwMode="auto">
          <a:xfrm>
            <a:off x="4511676" y="3011488"/>
            <a:ext cx="360363" cy="0"/>
          </a:xfrm>
          <a:prstGeom prst="line">
            <a:avLst/>
          </a:prstGeom>
          <a:noFill/>
          <a:ln w="508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2023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e 1"/>
          <p:cNvGrpSpPr/>
          <p:nvPr/>
        </p:nvGrpSpPr>
        <p:grpSpPr>
          <a:xfrm>
            <a:off x="1530627" y="805947"/>
            <a:ext cx="9144000" cy="5273675"/>
            <a:chOff x="1524000" y="1541925"/>
            <a:chExt cx="9144000" cy="5273675"/>
          </a:xfrm>
        </p:grpSpPr>
        <p:pic>
          <p:nvPicPr>
            <p:cNvPr id="79876" name="Picture 4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382" t="19687" r="7382" b="14766"/>
            <a:stretch>
              <a:fillRect/>
            </a:stretch>
          </p:blipFill>
          <p:spPr bwMode="auto">
            <a:xfrm>
              <a:off x="1524000" y="1541925"/>
              <a:ext cx="9144000" cy="52736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pic>
        <p:sp>
          <p:nvSpPr>
            <p:cNvPr id="79877" name="Line 5"/>
            <p:cNvSpPr>
              <a:spLocks noChangeShapeType="1"/>
            </p:cNvSpPr>
            <p:nvPr/>
          </p:nvSpPr>
          <p:spPr bwMode="auto">
            <a:xfrm>
              <a:off x="5664201" y="3385786"/>
              <a:ext cx="2087563" cy="0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79878" name="Line 6"/>
            <p:cNvSpPr>
              <a:spLocks noChangeShapeType="1"/>
            </p:cNvSpPr>
            <p:nvPr/>
          </p:nvSpPr>
          <p:spPr bwMode="auto">
            <a:xfrm>
              <a:off x="4367214" y="2937418"/>
              <a:ext cx="2592387" cy="0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</p:grpSp>
      <p:sp>
        <p:nvSpPr>
          <p:cNvPr id="6" name="Titre 1"/>
          <p:cNvSpPr txBox="1">
            <a:spLocks/>
          </p:cNvSpPr>
          <p:nvPr/>
        </p:nvSpPr>
        <p:spPr bwMode="auto">
          <a:xfrm>
            <a:off x="258418" y="50800"/>
            <a:ext cx="11688418" cy="11033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 fontScale="92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FR" altLang="en-US" sz="4800" dirty="0" smtClean="0">
                <a:solidFill>
                  <a:srgbClr val="008000"/>
                </a:solidFill>
              </a:rPr>
              <a:t>Discussion</a:t>
            </a:r>
            <a:r>
              <a:rPr lang="en-GB" sz="3200" dirty="0"/>
              <a:t/>
            </a:r>
            <a:br>
              <a:rPr lang="en-GB" sz="3200" dirty="0"/>
            </a:br>
            <a:r>
              <a:rPr lang="en-GB" sz="3200" dirty="0"/>
              <a:t>Which algorithm should be </a:t>
            </a:r>
            <a:r>
              <a:rPr lang="en-GB" sz="3200" dirty="0" smtClean="0"/>
              <a:t>used?</a:t>
            </a:r>
            <a:endParaRPr lang="en-GB" sz="3200" dirty="0"/>
          </a:p>
        </p:txBody>
      </p:sp>
      <p:sp>
        <p:nvSpPr>
          <p:cNvPr id="3" name="ZoneTexte 2"/>
          <p:cNvSpPr txBox="1"/>
          <p:nvPr/>
        </p:nvSpPr>
        <p:spPr>
          <a:xfrm>
            <a:off x="258418" y="6193411"/>
            <a:ext cx="1109803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 smtClean="0"/>
              <a:t>Finally,  need to evaluate the goodness of fit with new values of parameters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1259658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215496" cy="6857999"/>
          </a:xfrm>
        </p:spPr>
      </p:pic>
      <p:sp>
        <p:nvSpPr>
          <p:cNvPr id="5" name="ZoneTexte 4"/>
          <p:cNvSpPr txBox="1"/>
          <p:nvPr/>
        </p:nvSpPr>
        <p:spPr>
          <a:xfrm>
            <a:off x="3765177" y="1613647"/>
            <a:ext cx="405790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7200" dirty="0" smtClean="0">
                <a:solidFill>
                  <a:schemeClr val="bg1"/>
                </a:solidFill>
              </a:rPr>
              <a:t>Thank you</a:t>
            </a:r>
            <a:endParaRPr lang="en-GB" sz="7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42763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ous-titre 2"/>
          <p:cNvSpPr>
            <a:spLocks noGrp="1"/>
          </p:cNvSpPr>
          <p:nvPr>
            <p:ph idx="1"/>
          </p:nvPr>
        </p:nvSpPr>
        <p:spPr>
          <a:xfrm>
            <a:off x="815010" y="2459308"/>
            <a:ext cx="10515600" cy="3729318"/>
          </a:xfrm>
        </p:spPr>
        <p:txBody>
          <a:bodyPr>
            <a:normAutofit lnSpcReduction="10000"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GB" sz="2800" dirty="0" smtClean="0"/>
              <a:t>Introduction: 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GB" dirty="0" smtClean="0"/>
              <a:t>Correlation between </a:t>
            </a:r>
            <a:r>
              <a:rPr lang="en-GB" dirty="0" smtClean="0"/>
              <a:t>observed and predicted data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GB" sz="2800" dirty="0" smtClean="0"/>
              <a:t>Material and methods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GB" dirty="0" smtClean="0"/>
              <a:t>Statistical criteria to be optimized</a:t>
            </a:r>
            <a:endParaRPr lang="en-GB" sz="2800" dirty="0" smtClean="0"/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GB" dirty="0" smtClean="0"/>
              <a:t>The function </a:t>
            </a:r>
            <a:r>
              <a:rPr lang="en-GB" dirty="0" err="1" smtClean="0"/>
              <a:t>optim</a:t>
            </a:r>
            <a:endParaRPr lang="en-GB" dirty="0" smtClean="0"/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GB" sz="2800" dirty="0" smtClean="0"/>
              <a:t>Results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GB" sz="2800" dirty="0" smtClean="0"/>
              <a:t>Discussion: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GB" dirty="0"/>
              <a:t>Computational method to minimize statistical </a:t>
            </a:r>
            <a:r>
              <a:rPr lang="en-GB" dirty="0" smtClean="0"/>
              <a:t>criteria</a:t>
            </a:r>
          </a:p>
          <a:p>
            <a:pPr marL="800100" lvl="1" indent="-342900"/>
            <a:r>
              <a:rPr lang="en-GB" dirty="0"/>
              <a:t>Which </a:t>
            </a:r>
            <a:r>
              <a:rPr lang="en-GB" dirty="0"/>
              <a:t>algorithm should be used?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endParaRPr lang="en-GB" sz="2800" dirty="0"/>
          </a:p>
        </p:txBody>
      </p:sp>
      <p:sp>
        <p:nvSpPr>
          <p:cNvPr id="3" name="Titre 1"/>
          <p:cNvSpPr txBox="1">
            <a:spLocks/>
          </p:cNvSpPr>
          <p:nvPr/>
        </p:nvSpPr>
        <p:spPr>
          <a:xfrm>
            <a:off x="278297" y="0"/>
            <a:ext cx="11589026" cy="245930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fr-FR" sz="4000" dirty="0" err="1">
                <a:solidFill>
                  <a:srgbClr val="008000"/>
                </a:solidFill>
              </a:rPr>
              <a:t>Modelling</a:t>
            </a:r>
            <a:r>
              <a:rPr lang="fr-FR" sz="4000" dirty="0">
                <a:solidFill>
                  <a:srgbClr val="008000"/>
                </a:solidFill>
              </a:rPr>
              <a:t> the impact of </a:t>
            </a:r>
            <a:r>
              <a:rPr lang="fr-FR" sz="4000" dirty="0" err="1">
                <a:solidFill>
                  <a:srgbClr val="008000"/>
                </a:solidFill>
              </a:rPr>
              <a:t>climate</a:t>
            </a:r>
            <a:r>
              <a:rPr lang="fr-FR" sz="4000" dirty="0">
                <a:solidFill>
                  <a:srgbClr val="008000"/>
                </a:solidFill>
              </a:rPr>
              <a:t> change on </a:t>
            </a:r>
            <a:r>
              <a:rPr lang="fr-FR" sz="4000" dirty="0" err="1">
                <a:solidFill>
                  <a:srgbClr val="008000"/>
                </a:solidFill>
              </a:rPr>
              <a:t>primary</a:t>
            </a:r>
            <a:r>
              <a:rPr lang="fr-FR" sz="4000" dirty="0">
                <a:solidFill>
                  <a:srgbClr val="008000"/>
                </a:solidFill>
              </a:rPr>
              <a:t> inoculum production of </a:t>
            </a:r>
            <a:r>
              <a:rPr lang="fr-FR" sz="4000" i="1" dirty="0" err="1">
                <a:solidFill>
                  <a:srgbClr val="008000"/>
                </a:solidFill>
              </a:rPr>
              <a:t>Leptosphaeria</a:t>
            </a:r>
            <a:r>
              <a:rPr lang="fr-FR" sz="4000" i="1" dirty="0">
                <a:solidFill>
                  <a:srgbClr val="008000"/>
                </a:solidFill>
              </a:rPr>
              <a:t> </a:t>
            </a:r>
            <a:r>
              <a:rPr lang="fr-FR" sz="4000" i="1" dirty="0" err="1">
                <a:solidFill>
                  <a:srgbClr val="008000"/>
                </a:solidFill>
              </a:rPr>
              <a:t>maculans</a:t>
            </a:r>
            <a:endParaRPr lang="fr-FR" sz="4000" i="1" dirty="0">
              <a:solidFill>
                <a:srgbClr val="008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51449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1512" y="602456"/>
            <a:ext cx="7702229" cy="5134818"/>
          </a:xfrm>
        </p:spPr>
      </p:pic>
      <p:sp>
        <p:nvSpPr>
          <p:cNvPr id="5" name="Titre 1"/>
          <p:cNvSpPr txBox="1">
            <a:spLocks/>
          </p:cNvSpPr>
          <p:nvPr/>
        </p:nvSpPr>
        <p:spPr bwMode="auto">
          <a:xfrm>
            <a:off x="258418" y="50800"/>
            <a:ext cx="11688418" cy="11033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 fontScale="92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FR" altLang="en-US" sz="4800" dirty="0" smtClean="0">
                <a:solidFill>
                  <a:srgbClr val="008000"/>
                </a:solidFill>
              </a:rPr>
              <a:t>Introduction</a:t>
            </a:r>
          </a:p>
          <a:p>
            <a:pPr algn="ctr"/>
            <a:r>
              <a:rPr lang="en-GB" sz="3500" dirty="0" smtClean="0"/>
              <a:t>Correlation between </a:t>
            </a:r>
            <a:r>
              <a:rPr lang="en-GB" sz="3500" dirty="0"/>
              <a:t>observed and predicted </a:t>
            </a:r>
            <a:r>
              <a:rPr lang="en-GB" sz="3500" dirty="0" smtClean="0"/>
              <a:t>data</a:t>
            </a:r>
            <a:endParaRPr lang="en-GB" sz="3500" dirty="0"/>
          </a:p>
        </p:txBody>
      </p:sp>
    </p:spTree>
    <p:extLst>
      <p:ext uri="{BB962C8B-B14F-4D97-AF65-F5344CB8AC3E}">
        <p14:creationId xmlns:p14="http://schemas.microsoft.com/office/powerpoint/2010/main" val="2379481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1512" y="602456"/>
            <a:ext cx="7702229" cy="5134818"/>
          </a:xfrm>
        </p:spPr>
      </p:pic>
      <p:sp>
        <p:nvSpPr>
          <p:cNvPr id="5" name="Titre 1"/>
          <p:cNvSpPr txBox="1">
            <a:spLocks/>
          </p:cNvSpPr>
          <p:nvPr/>
        </p:nvSpPr>
        <p:spPr bwMode="auto">
          <a:xfrm>
            <a:off x="258418" y="50800"/>
            <a:ext cx="11688418" cy="11033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 fontScale="92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FR" altLang="en-US" sz="4800" dirty="0" smtClean="0">
                <a:solidFill>
                  <a:srgbClr val="008000"/>
                </a:solidFill>
              </a:rPr>
              <a:t>Introduction</a:t>
            </a:r>
          </a:p>
          <a:p>
            <a:pPr algn="ctr"/>
            <a:r>
              <a:rPr lang="en-GB" sz="3500" dirty="0" smtClean="0"/>
              <a:t>Correlation between </a:t>
            </a:r>
            <a:r>
              <a:rPr lang="en-GB" sz="3500" dirty="0"/>
              <a:t>observed and predicted </a:t>
            </a:r>
            <a:r>
              <a:rPr lang="en-GB" sz="3500" dirty="0" smtClean="0"/>
              <a:t>data</a:t>
            </a:r>
            <a:endParaRPr lang="en-GB" sz="3500" dirty="0"/>
          </a:p>
        </p:txBody>
      </p:sp>
      <p:cxnSp>
        <p:nvCxnSpPr>
          <p:cNvPr id="6" name="Connecteur droit 5"/>
          <p:cNvCxnSpPr/>
          <p:nvPr/>
        </p:nvCxnSpPr>
        <p:spPr>
          <a:xfrm flipV="1">
            <a:off x="3240543" y="1689652"/>
            <a:ext cx="6161874" cy="2749827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itre 1"/>
          <p:cNvSpPr txBox="1">
            <a:spLocks/>
          </p:cNvSpPr>
          <p:nvPr/>
        </p:nvSpPr>
        <p:spPr>
          <a:xfrm>
            <a:off x="1677268" y="5652825"/>
            <a:ext cx="8838331" cy="127220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62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3100" b="1" dirty="0" smtClean="0"/>
              <a:t>Objectives </a:t>
            </a:r>
            <a:r>
              <a:rPr lang="en-GB" sz="3100" b="1" dirty="0" smtClean="0"/>
              <a:t>of </a:t>
            </a:r>
            <a:r>
              <a:rPr lang="en-GB" sz="3100" b="1" dirty="0"/>
              <a:t>the parameters </a:t>
            </a:r>
            <a:r>
              <a:rPr lang="en-GB" sz="3100" b="1" dirty="0" smtClean="0"/>
              <a:t>optimization:</a:t>
            </a:r>
          </a:p>
          <a:p>
            <a:pPr marL="457200" indent="-457200" algn="ctr">
              <a:buFont typeface="Wingdings" panose="05000000000000000000" pitchFamily="2" charset="2"/>
              <a:buChar char="à"/>
            </a:pPr>
            <a:endParaRPr lang="en-GB" sz="3100" b="1" dirty="0" smtClean="0"/>
          </a:p>
          <a:p>
            <a:pPr algn="ctr"/>
            <a:r>
              <a:rPr lang="en-GB" sz="2800" dirty="0" smtClean="0"/>
              <a:t>modify the value of the parameters to change the model outputs and increase the correlation.</a:t>
            </a:r>
          </a:p>
          <a:p>
            <a:pPr algn="ctr"/>
            <a:endParaRPr lang="en-GB" sz="2800" dirty="0" smtClean="0"/>
          </a:p>
          <a:p>
            <a:pPr algn="ctr"/>
            <a:r>
              <a:rPr lang="en-GB" sz="2800" dirty="0" smtClean="0"/>
              <a:t>What values will adopt parameters?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14774828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Image 2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04" y="1221020"/>
            <a:ext cx="7961971" cy="5614678"/>
          </a:xfrm>
          <a:prstGeom prst="rect">
            <a:avLst/>
          </a:prstGeom>
        </p:spPr>
      </p:pic>
      <p:sp>
        <p:nvSpPr>
          <p:cNvPr id="6" name="Titre 1"/>
          <p:cNvSpPr txBox="1">
            <a:spLocks/>
          </p:cNvSpPr>
          <p:nvPr/>
        </p:nvSpPr>
        <p:spPr bwMode="auto">
          <a:xfrm>
            <a:off x="258418" y="50800"/>
            <a:ext cx="11688418" cy="11033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 fontScale="92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FR" altLang="en-US" sz="4800" dirty="0" err="1">
                <a:solidFill>
                  <a:srgbClr val="008000"/>
                </a:solidFill>
              </a:rPr>
              <a:t>Material</a:t>
            </a:r>
            <a:r>
              <a:rPr lang="fr-FR" altLang="en-US" sz="4800" dirty="0">
                <a:solidFill>
                  <a:srgbClr val="008000"/>
                </a:solidFill>
              </a:rPr>
              <a:t> and </a:t>
            </a:r>
            <a:r>
              <a:rPr lang="fr-FR" altLang="en-US" sz="4800" dirty="0" err="1" smtClean="0">
                <a:solidFill>
                  <a:srgbClr val="008000"/>
                </a:solidFill>
              </a:rPr>
              <a:t>methods</a:t>
            </a:r>
            <a:r>
              <a:rPr lang="en-GB" sz="3200" dirty="0"/>
              <a:t/>
            </a:r>
            <a:br>
              <a:rPr lang="en-GB" sz="3200" dirty="0"/>
            </a:br>
            <a:r>
              <a:rPr lang="en-GB" sz="3200" dirty="0"/>
              <a:t>Statistical criteria to be optimized</a:t>
            </a:r>
            <a:endParaRPr lang="en-GB" sz="32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ZoneTexte 2"/>
              <p:cNvSpPr txBox="1"/>
              <p:nvPr/>
            </p:nvSpPr>
            <p:spPr>
              <a:xfrm>
                <a:off x="7025273" y="1680490"/>
                <a:ext cx="4943707" cy="610680"/>
              </a:xfrm>
              <a:prstGeom prst="rect">
                <a:avLst/>
              </a:prstGeom>
              <a:noFill/>
              <a:ln>
                <a:solidFill>
                  <a:srgbClr val="FF0000"/>
                </a:solidFill>
              </a:ln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en-GB" sz="2800" dirty="0" smtClean="0"/>
                  <a:t>  MSE </a:t>
                </a:r>
                <a14:m>
                  <m:oMath xmlns:m="http://schemas.openxmlformats.org/officeDocument/2006/math">
                    <m:r>
                      <a:rPr lang="en-GB" sz="280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GB" sz="28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fr-FR" sz="28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fr-FR" sz="28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den>
                    </m:f>
                    <m:r>
                      <a:rPr lang="fr-FR" sz="2800" b="0" i="1" smtClean="0">
                        <a:latin typeface="Cambria Math" panose="02040503050406030204" pitchFamily="18" charset="0"/>
                      </a:rPr>
                      <m:t> </m:t>
                    </m:r>
                    <m:nary>
                      <m:naryPr>
                        <m:chr m:val="∑"/>
                        <m:limLoc m:val="subSup"/>
                        <m:ctrlPr>
                          <a:rPr lang="fr-FR" sz="2800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5"/>
                          </m:rPr>
                          <a:rPr lang="fr-FR" sz="28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fr-FR" sz="2800" b="0" i="1" smtClean="0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fr-FR" sz="28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fr-FR" sz="2800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fr-FR" sz="28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  <m:e>
                        <m:sSup>
                          <m:sSupPr>
                            <m:ctrlPr>
                              <a:rPr lang="fr-FR" sz="28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fr-FR" sz="2800" i="1">
                                <a:latin typeface="Cambria Math" panose="02040503050406030204" pitchFamily="18" charset="0"/>
                              </a:rPr>
                              <m:t>(</m:t>
                            </m:r>
                            <m:sSubSup>
                              <m:sSubSupPr>
                                <m:ctrlPr>
                                  <a:rPr lang="fr-FR" sz="2800" i="1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fr-FR" sz="2800" i="1">
                                    <a:latin typeface="Cambria Math" panose="02040503050406030204" pitchFamily="18" charset="0"/>
                                  </a:rPr>
                                  <m:t>𝑌</m:t>
                                </m:r>
                              </m:e>
                              <m:sub>
                                <m:r>
                                  <a:rPr lang="fr-FR" sz="2800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  <m:sup>
                                <m:r>
                                  <a:rPr lang="fr-FR" sz="2800" i="1">
                                    <a:latin typeface="Cambria Math" panose="02040503050406030204" pitchFamily="18" charset="0"/>
                                  </a:rPr>
                                  <m:t>𝑜𝑏𝑠</m:t>
                                </m:r>
                              </m:sup>
                            </m:sSubSup>
                            <m:r>
                              <a:rPr lang="fr-FR" sz="2800" i="1">
                                <a:latin typeface="Cambria Math" panose="02040503050406030204" pitchFamily="18" charset="0"/>
                              </a:rPr>
                              <m:t> −</m:t>
                            </m:r>
                            <m:sSubSup>
                              <m:sSubSupPr>
                                <m:ctrlPr>
                                  <a:rPr lang="fr-FR" sz="2800" i="1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fr-FR" sz="2800" i="1">
                                    <a:latin typeface="Cambria Math" panose="02040503050406030204" pitchFamily="18" charset="0"/>
                                  </a:rPr>
                                  <m:t>𝑌</m:t>
                                </m:r>
                              </m:e>
                              <m:sub>
                                <m:r>
                                  <a:rPr lang="fr-FR" sz="2800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  <m:sup>
                                <m:r>
                                  <a:rPr lang="fr-FR" sz="2800" i="1">
                                    <a:latin typeface="Cambria Math" panose="02040503050406030204" pitchFamily="18" charset="0"/>
                                  </a:rPr>
                                  <m:t>𝑠𝑖𝑚</m:t>
                                </m:r>
                              </m:sup>
                            </m:sSubSup>
                            <m:r>
                              <a:rPr lang="fr-FR" sz="2800" i="1"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  <m:sup>
                            <m:r>
                              <a:rPr lang="fr-FR" sz="28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fr-FR" sz="28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</m:e>
                    </m:nary>
                  </m:oMath>
                </a14:m>
                <a:endParaRPr lang="en-GB" sz="2800" dirty="0"/>
              </a:p>
            </p:txBody>
          </p:sp>
        </mc:Choice>
        <mc:Fallback>
          <p:sp>
            <p:nvSpPr>
              <p:cNvPr id="3" name="ZoneTexte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25273" y="1680490"/>
                <a:ext cx="4943707" cy="610680"/>
              </a:xfrm>
              <a:prstGeom prst="rect">
                <a:avLst/>
              </a:prstGeom>
              <a:blipFill rotWithShape="0">
                <a:blip r:embed="rId3"/>
                <a:stretch>
                  <a:fillRect l="-861" t="-980" b="-19608"/>
                </a:stretch>
              </a:blipFill>
              <a:ln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Ellipse 9"/>
          <p:cNvSpPr/>
          <p:nvPr/>
        </p:nvSpPr>
        <p:spPr>
          <a:xfrm>
            <a:off x="1159730" y="6222377"/>
            <a:ext cx="512956" cy="379142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1" name="ZoneTexte 10"/>
              <p:cNvSpPr txBox="1"/>
              <p:nvPr/>
            </p:nvSpPr>
            <p:spPr>
              <a:xfrm>
                <a:off x="7910927" y="2529712"/>
                <a:ext cx="4153701" cy="180286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dirty="0" smtClean="0"/>
                  <a:t>MSE, an indicator of the goodness of fit</a:t>
                </a:r>
              </a:p>
              <a:p>
                <a:endParaRPr lang="en-GB" dirty="0"/>
              </a:p>
              <a:p>
                <a:r>
                  <a:rPr lang="en-GB" dirty="0" smtClean="0"/>
                  <a:t>With: 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GB" dirty="0" smtClean="0"/>
                  <a:t>n, number of observations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Sup>
                      <m:sSubSupPr>
                        <m:ctrlPr>
                          <a:rPr lang="fr-FR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fr-FR" i="1"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  <m:sub>
                        <m:r>
                          <a:rPr lang="fr-FR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>
                        <m:r>
                          <a:rPr lang="fr-FR" i="1">
                            <a:latin typeface="Cambria Math" panose="02040503050406030204" pitchFamily="18" charset="0"/>
                          </a:rPr>
                          <m:t>𝑜𝑏𝑠</m:t>
                        </m:r>
                      </m:sup>
                    </m:sSubSup>
                    <m:r>
                      <a:rPr lang="fr-FR" b="0" i="0" smtClean="0">
                        <a:latin typeface="Cambria Math" panose="02040503050406030204" pitchFamily="18" charset="0"/>
                      </a:rPr>
                      <m:t>: </m:t>
                    </m:r>
                  </m:oMath>
                </a14:m>
                <a:r>
                  <a:rPr lang="en-GB" dirty="0" smtClean="0"/>
                  <a:t>observed value for </a:t>
                </a:r>
                <a:r>
                  <a:rPr lang="en-GB" dirty="0" err="1" smtClean="0"/>
                  <a:t>i</a:t>
                </a:r>
                <a:endParaRPr lang="en-GB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Sup>
                      <m:sSubSupPr>
                        <m:ctrlPr>
                          <a:rPr lang="fr-FR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fr-FR" i="1"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  <m:sub>
                        <m:r>
                          <a:rPr lang="fr-FR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>
                        <m:r>
                          <a:rPr lang="fr-FR" i="1">
                            <a:latin typeface="Cambria Math" panose="02040503050406030204" pitchFamily="18" charset="0"/>
                          </a:rPr>
                          <m:t>𝑠𝑖𝑚</m:t>
                        </m:r>
                      </m:sup>
                    </m:sSubSup>
                  </m:oMath>
                </a14:m>
                <a:r>
                  <a:rPr lang="en-GB" dirty="0" smtClean="0"/>
                  <a:t>: simulated value (by </a:t>
                </a:r>
                <a:r>
                  <a:rPr lang="en-GB" dirty="0" err="1" smtClean="0"/>
                  <a:t>SimMat</a:t>
                </a:r>
                <a:r>
                  <a:rPr lang="en-GB" dirty="0" smtClean="0"/>
                  <a:t>) for </a:t>
                </a:r>
                <a:r>
                  <a:rPr lang="en-GB" dirty="0" err="1" smtClean="0"/>
                  <a:t>i</a:t>
                </a:r>
                <a:endParaRPr lang="en-GB" dirty="0"/>
              </a:p>
            </p:txBody>
          </p:sp>
        </mc:Choice>
        <mc:Fallback>
          <p:sp>
            <p:nvSpPr>
              <p:cNvPr id="11" name="ZoneTexte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10927" y="2529712"/>
                <a:ext cx="4153701" cy="1802866"/>
              </a:xfrm>
              <a:prstGeom prst="rect">
                <a:avLst/>
              </a:prstGeom>
              <a:blipFill rotWithShape="0">
                <a:blip r:embed="rId4"/>
                <a:stretch>
                  <a:fillRect l="-1322" t="-2027" r="-441" b="-439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235106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Espace réservé du contenu 1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The more flexible</a:t>
            </a:r>
          </a:p>
          <a:p>
            <a:r>
              <a:rPr lang="en-GB" dirty="0" smtClean="0"/>
              <a:t>Without linear constraint of variables</a:t>
            </a:r>
          </a:p>
        </p:txBody>
      </p:sp>
      <p:sp>
        <p:nvSpPr>
          <p:cNvPr id="5" name="Titre 1"/>
          <p:cNvSpPr txBox="1">
            <a:spLocks/>
          </p:cNvSpPr>
          <p:nvPr/>
        </p:nvSpPr>
        <p:spPr>
          <a:xfrm>
            <a:off x="1457325" y="0"/>
            <a:ext cx="9144000" cy="9681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GB" dirty="0" smtClean="0"/>
          </a:p>
        </p:txBody>
      </p:sp>
      <p:sp>
        <p:nvSpPr>
          <p:cNvPr id="9" name="Titre 1"/>
          <p:cNvSpPr txBox="1">
            <a:spLocks/>
          </p:cNvSpPr>
          <p:nvPr/>
        </p:nvSpPr>
        <p:spPr bwMode="auto">
          <a:xfrm>
            <a:off x="258418" y="50800"/>
            <a:ext cx="11688418" cy="11033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 fontScale="92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FR" altLang="en-US" sz="4800" dirty="0" err="1">
                <a:solidFill>
                  <a:srgbClr val="008000"/>
                </a:solidFill>
              </a:rPr>
              <a:t>Material</a:t>
            </a:r>
            <a:r>
              <a:rPr lang="fr-FR" altLang="en-US" sz="4800" dirty="0">
                <a:solidFill>
                  <a:srgbClr val="008000"/>
                </a:solidFill>
              </a:rPr>
              <a:t> and </a:t>
            </a:r>
            <a:r>
              <a:rPr lang="fr-FR" altLang="en-US" sz="4800" dirty="0" err="1" smtClean="0">
                <a:solidFill>
                  <a:srgbClr val="008000"/>
                </a:solidFill>
              </a:rPr>
              <a:t>methods</a:t>
            </a:r>
            <a:r>
              <a:rPr lang="en-GB" sz="3200" dirty="0"/>
              <a:t/>
            </a:r>
            <a:br>
              <a:rPr lang="en-GB" sz="3200" dirty="0"/>
            </a:br>
            <a:r>
              <a:rPr lang="en-GB" sz="3200" dirty="0" smtClean="0"/>
              <a:t>The function </a:t>
            </a:r>
            <a:r>
              <a:rPr lang="en-GB" sz="3200" dirty="0" err="1" smtClean="0"/>
              <a:t>optim</a:t>
            </a:r>
            <a:endParaRPr lang="en-GB" sz="3200" dirty="0"/>
          </a:p>
        </p:txBody>
      </p:sp>
    </p:spTree>
    <p:extLst>
      <p:ext uri="{BB962C8B-B14F-4D97-AF65-F5344CB8AC3E}">
        <p14:creationId xmlns:p14="http://schemas.microsoft.com/office/powerpoint/2010/main" val="11111734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292331"/>
            <a:ext cx="12192000" cy="1466538"/>
          </a:xfrm>
        </p:spPr>
      </p:pic>
      <p:sp>
        <p:nvSpPr>
          <p:cNvPr id="5" name="Titre 1"/>
          <p:cNvSpPr txBox="1">
            <a:spLocks/>
          </p:cNvSpPr>
          <p:nvPr/>
        </p:nvSpPr>
        <p:spPr>
          <a:xfrm>
            <a:off x="1457325" y="0"/>
            <a:ext cx="9144000" cy="9681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GB" dirty="0" smtClean="0"/>
          </a:p>
        </p:txBody>
      </p:sp>
      <p:grpSp>
        <p:nvGrpSpPr>
          <p:cNvPr id="3" name="Groupe 2"/>
          <p:cNvGrpSpPr/>
          <p:nvPr/>
        </p:nvGrpSpPr>
        <p:grpSpPr>
          <a:xfrm>
            <a:off x="2251679" y="1227858"/>
            <a:ext cx="2409531" cy="2162549"/>
            <a:chOff x="2296283" y="2387586"/>
            <a:chExt cx="2409531" cy="2162549"/>
          </a:xfrm>
        </p:grpSpPr>
        <p:sp>
          <p:nvSpPr>
            <p:cNvPr id="2" name="Ellipse 1"/>
            <p:cNvSpPr/>
            <p:nvPr/>
          </p:nvSpPr>
          <p:spPr>
            <a:xfrm>
              <a:off x="2783869" y="2387586"/>
              <a:ext cx="1921945" cy="511732"/>
            </a:xfrm>
            <a:prstGeom prst="ellipse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6" name="Connecteur droit avec flèche 5"/>
            <p:cNvCxnSpPr/>
            <p:nvPr/>
          </p:nvCxnSpPr>
          <p:spPr>
            <a:xfrm rot="5400000">
              <a:off x="1684116" y="3369638"/>
              <a:ext cx="1792664" cy="568330"/>
            </a:xfrm>
            <a:prstGeom prst="curvedConnector3">
              <a:avLst>
                <a:gd name="adj1" fmla="val 1480"/>
              </a:avLst>
            </a:prstGeom>
            <a:ln w="28575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ZoneTexte 7"/>
          <p:cNvSpPr txBox="1"/>
          <p:nvPr/>
        </p:nvSpPr>
        <p:spPr>
          <a:xfrm>
            <a:off x="888870" y="3390407"/>
            <a:ext cx="4734566" cy="28931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AutoNum type="arabicPeriod"/>
            </a:pPr>
            <a:r>
              <a:rPr lang="en-GB" sz="2400" dirty="0" smtClean="0"/>
              <a:t>Initial </a:t>
            </a:r>
            <a:r>
              <a:rPr lang="en-GB" sz="2400" dirty="0" smtClean="0"/>
              <a:t>values of </a:t>
            </a:r>
            <a:r>
              <a:rPr lang="en-GB" sz="2400" dirty="0" smtClean="0"/>
              <a:t>parameters:</a:t>
            </a:r>
          </a:p>
          <a:p>
            <a:endParaRPr lang="en-GB" dirty="0" smtClean="0"/>
          </a:p>
          <a:p>
            <a:pPr>
              <a:buFontTx/>
              <a:buChar char="-"/>
            </a:pPr>
            <a:r>
              <a:rPr lang="fr-FR" altLang="en-US" dirty="0">
                <a:solidFill>
                  <a:schemeClr val="tx2"/>
                </a:solidFill>
                <a:cs typeface="Arial" panose="020B0604020202020204" pitchFamily="34" charset="0"/>
              </a:rPr>
              <a:t> </a:t>
            </a:r>
            <a:r>
              <a:rPr lang="el-GR" altLang="en-US" sz="2000" dirty="0">
                <a:solidFill>
                  <a:schemeClr val="tx2"/>
                </a:solidFill>
                <a:cs typeface="Arial" panose="020B0604020202020204" pitchFamily="34" charset="0"/>
              </a:rPr>
              <a:t>θ</a:t>
            </a:r>
            <a:r>
              <a:rPr lang="fr-FR" altLang="en-US" sz="2000" baseline="-25000" dirty="0">
                <a:solidFill>
                  <a:schemeClr val="tx2"/>
                </a:solidFill>
              </a:rPr>
              <a:t>max  </a:t>
            </a:r>
            <a:r>
              <a:rPr lang="fr-FR" altLang="en-US" sz="2000" dirty="0">
                <a:solidFill>
                  <a:schemeClr val="tx2"/>
                </a:solidFill>
              </a:rPr>
              <a:t>= 22°C     (Salam et al., 2003)</a:t>
            </a:r>
          </a:p>
          <a:p>
            <a:pPr>
              <a:buFontTx/>
              <a:buChar char="-"/>
            </a:pPr>
            <a:r>
              <a:rPr lang="fr-FR" altLang="en-US" sz="2000" dirty="0"/>
              <a:t> </a:t>
            </a:r>
            <a:r>
              <a:rPr lang="el-GR" altLang="en-US" sz="2000" dirty="0">
                <a:solidFill>
                  <a:schemeClr val="tx2"/>
                </a:solidFill>
              </a:rPr>
              <a:t>θ</a:t>
            </a:r>
            <a:r>
              <a:rPr lang="fr-FR" altLang="en-US" sz="2000" baseline="-25000" dirty="0">
                <a:solidFill>
                  <a:schemeClr val="tx2"/>
                </a:solidFill>
              </a:rPr>
              <a:t>min</a:t>
            </a:r>
            <a:r>
              <a:rPr lang="fr-FR" altLang="en-US" sz="2000" dirty="0">
                <a:solidFill>
                  <a:schemeClr val="tx2"/>
                </a:solidFill>
              </a:rPr>
              <a:t>  = 6°C       (Salam et al., </a:t>
            </a:r>
            <a:r>
              <a:rPr lang="fr-FR" altLang="en-US" sz="2000" dirty="0" err="1">
                <a:solidFill>
                  <a:schemeClr val="tx2"/>
                </a:solidFill>
              </a:rPr>
              <a:t>submitted</a:t>
            </a:r>
            <a:r>
              <a:rPr lang="fr-FR" altLang="en-US" sz="2000" dirty="0">
                <a:solidFill>
                  <a:schemeClr val="tx2"/>
                </a:solidFill>
              </a:rPr>
              <a:t>)</a:t>
            </a:r>
            <a:br>
              <a:rPr lang="fr-FR" altLang="en-US" sz="2000" dirty="0">
                <a:solidFill>
                  <a:schemeClr val="tx2"/>
                </a:solidFill>
              </a:rPr>
            </a:br>
            <a:r>
              <a:rPr lang="fr-FR" altLang="en-US" sz="2000" dirty="0">
                <a:solidFill>
                  <a:schemeClr val="tx2"/>
                </a:solidFill>
              </a:rPr>
              <a:t>- </a:t>
            </a:r>
            <a:r>
              <a:rPr lang="fr-FR" altLang="en-US" sz="2000" dirty="0" err="1">
                <a:solidFill>
                  <a:schemeClr val="tx2"/>
                </a:solidFill>
              </a:rPr>
              <a:t>r</a:t>
            </a:r>
            <a:r>
              <a:rPr lang="fr-FR" altLang="en-US" sz="2000" baseline="-25000" dirty="0" err="1">
                <a:solidFill>
                  <a:schemeClr val="tx2"/>
                </a:solidFill>
              </a:rPr>
              <a:t>min</a:t>
            </a:r>
            <a:r>
              <a:rPr lang="fr-FR" altLang="en-US" sz="2000" dirty="0"/>
              <a:t>  </a:t>
            </a:r>
            <a:r>
              <a:rPr lang="fr-FR" altLang="en-US" sz="2000" dirty="0">
                <a:solidFill>
                  <a:schemeClr val="tx2"/>
                </a:solidFill>
              </a:rPr>
              <a:t>= 4 mm     (Salam et al., 2003)</a:t>
            </a:r>
            <a:endParaRPr lang="fr-FR" altLang="en-US" sz="2000" baseline="-25000" dirty="0">
              <a:solidFill>
                <a:schemeClr val="tx2"/>
              </a:solidFill>
            </a:endParaRPr>
          </a:p>
          <a:p>
            <a:pPr>
              <a:buFontTx/>
              <a:buChar char="-"/>
            </a:pPr>
            <a:r>
              <a:rPr lang="fr-FR" altLang="en-US" sz="2000" dirty="0">
                <a:solidFill>
                  <a:schemeClr val="tx2"/>
                </a:solidFill>
              </a:rPr>
              <a:t> </a:t>
            </a:r>
            <a:r>
              <a:rPr lang="fr-FR" altLang="en-US" sz="2000" dirty="0" err="1">
                <a:solidFill>
                  <a:schemeClr val="tx2"/>
                </a:solidFill>
              </a:rPr>
              <a:t>n</a:t>
            </a:r>
            <a:r>
              <a:rPr lang="fr-FR" altLang="en-US" sz="2000" baseline="-25000" dirty="0" err="1">
                <a:solidFill>
                  <a:schemeClr val="tx2"/>
                </a:solidFill>
              </a:rPr>
              <a:t>d</a:t>
            </a:r>
            <a:r>
              <a:rPr lang="fr-FR" altLang="en-US" sz="2000" baseline="-25000" dirty="0">
                <a:solidFill>
                  <a:schemeClr val="tx2"/>
                </a:solidFill>
              </a:rPr>
              <a:t>     </a:t>
            </a:r>
            <a:r>
              <a:rPr lang="fr-FR" altLang="en-US" sz="2000" dirty="0">
                <a:solidFill>
                  <a:schemeClr val="tx2"/>
                </a:solidFill>
              </a:rPr>
              <a:t>= 7 </a:t>
            </a:r>
            <a:r>
              <a:rPr lang="fr-FR" altLang="en-US" sz="2000" dirty="0" err="1">
                <a:solidFill>
                  <a:schemeClr val="tx2"/>
                </a:solidFill>
              </a:rPr>
              <a:t>days</a:t>
            </a:r>
            <a:r>
              <a:rPr lang="fr-FR" altLang="en-US" sz="2000" dirty="0">
                <a:solidFill>
                  <a:schemeClr val="tx2"/>
                </a:solidFill>
              </a:rPr>
              <a:t>    (Salam et al., 2003)</a:t>
            </a:r>
          </a:p>
          <a:p>
            <a:pPr>
              <a:buFontTx/>
              <a:buChar char="-"/>
            </a:pPr>
            <a:r>
              <a:rPr lang="fr-FR" altLang="en-US" sz="2000" dirty="0">
                <a:solidFill>
                  <a:schemeClr val="tx2"/>
                </a:solidFill>
              </a:rPr>
              <a:t> N</a:t>
            </a:r>
            <a:r>
              <a:rPr lang="fr-FR" altLang="en-US" sz="2000" baseline="-25000" dirty="0">
                <a:solidFill>
                  <a:schemeClr val="tx2"/>
                </a:solidFill>
              </a:rPr>
              <a:t>FD</a:t>
            </a:r>
            <a:r>
              <a:rPr lang="fr-FR" altLang="en-US" sz="2000" dirty="0"/>
              <a:t> </a:t>
            </a:r>
            <a:r>
              <a:rPr lang="fr-FR" altLang="en-US" sz="2000" dirty="0">
                <a:solidFill>
                  <a:schemeClr val="tx2"/>
                </a:solidFill>
              </a:rPr>
              <a:t>= 65 </a:t>
            </a:r>
            <a:r>
              <a:rPr lang="fr-FR" altLang="en-US" sz="2000" dirty="0" err="1">
                <a:solidFill>
                  <a:schemeClr val="tx2"/>
                </a:solidFill>
              </a:rPr>
              <a:t>days</a:t>
            </a:r>
            <a:r>
              <a:rPr lang="fr-FR" altLang="en-US" sz="2000" dirty="0">
                <a:solidFill>
                  <a:schemeClr val="tx2"/>
                </a:solidFill>
              </a:rPr>
              <a:t>  (</a:t>
            </a:r>
            <a:r>
              <a:rPr lang="fr-FR" altLang="en-US" sz="2000" dirty="0" err="1">
                <a:solidFill>
                  <a:schemeClr val="tx2"/>
                </a:solidFill>
              </a:rPr>
              <a:t>Aubertot</a:t>
            </a:r>
            <a:r>
              <a:rPr lang="fr-FR" altLang="en-US" sz="2000" dirty="0">
                <a:solidFill>
                  <a:schemeClr val="tx2"/>
                </a:solidFill>
              </a:rPr>
              <a:t> et al., 2005)</a:t>
            </a:r>
            <a:endParaRPr lang="fr-FR" altLang="en-US" sz="2000" dirty="0"/>
          </a:p>
          <a:p>
            <a:pPr>
              <a:buFontTx/>
              <a:buChar char="-"/>
            </a:pPr>
            <a:r>
              <a:rPr lang="fr-FR" altLang="en-US" sz="2000" dirty="0">
                <a:solidFill>
                  <a:schemeClr val="tx2"/>
                </a:solidFill>
              </a:rPr>
              <a:t> </a:t>
            </a:r>
            <a:r>
              <a:rPr lang="el-GR" altLang="en-US" sz="2000" dirty="0">
                <a:solidFill>
                  <a:schemeClr val="tx2"/>
                </a:solidFill>
              </a:rPr>
              <a:t>σ</a:t>
            </a:r>
            <a:r>
              <a:rPr lang="fr-FR" altLang="en-US" sz="2000" baseline="-25000" dirty="0">
                <a:solidFill>
                  <a:schemeClr val="tx2"/>
                </a:solidFill>
              </a:rPr>
              <a:t>FD</a:t>
            </a:r>
            <a:r>
              <a:rPr lang="fr-FR" altLang="en-US" sz="2000" dirty="0"/>
              <a:t> </a:t>
            </a:r>
            <a:r>
              <a:rPr lang="fr-FR" altLang="en-US" sz="2000" dirty="0">
                <a:solidFill>
                  <a:schemeClr val="tx2"/>
                </a:solidFill>
              </a:rPr>
              <a:t>= 24 </a:t>
            </a:r>
            <a:r>
              <a:rPr lang="fr-FR" altLang="en-US" sz="2000" dirty="0" err="1">
                <a:solidFill>
                  <a:schemeClr val="tx2"/>
                </a:solidFill>
              </a:rPr>
              <a:t>days</a:t>
            </a:r>
            <a:r>
              <a:rPr lang="fr-FR" altLang="en-US" sz="2000" dirty="0">
                <a:solidFill>
                  <a:schemeClr val="tx2"/>
                </a:solidFill>
              </a:rPr>
              <a:t>  (</a:t>
            </a:r>
            <a:r>
              <a:rPr lang="fr-FR" altLang="en-US" sz="2000" dirty="0" err="1">
                <a:solidFill>
                  <a:schemeClr val="tx2"/>
                </a:solidFill>
              </a:rPr>
              <a:t>Aubertot</a:t>
            </a:r>
            <a:r>
              <a:rPr lang="fr-FR" altLang="en-US" sz="2000" dirty="0">
                <a:solidFill>
                  <a:schemeClr val="tx2"/>
                </a:solidFill>
              </a:rPr>
              <a:t> et al., 2005)</a:t>
            </a:r>
          </a:p>
          <a:p>
            <a:r>
              <a:rPr lang="fr-FR" altLang="en-US" sz="2000" dirty="0">
                <a:solidFill>
                  <a:schemeClr val="tx2"/>
                </a:solidFill>
              </a:rPr>
              <a:t>- k</a:t>
            </a:r>
            <a:r>
              <a:rPr lang="fr-FR" altLang="en-US" sz="2000" dirty="0"/>
              <a:t> </a:t>
            </a:r>
            <a:r>
              <a:rPr lang="fr-FR" altLang="en-US" sz="2000" dirty="0">
                <a:solidFill>
                  <a:schemeClr val="tx2"/>
                </a:solidFill>
              </a:rPr>
              <a:t>= 4.6 10</a:t>
            </a:r>
            <a:r>
              <a:rPr lang="fr-FR" altLang="en-US" sz="2000" baseline="30000" dirty="0">
                <a:solidFill>
                  <a:schemeClr val="tx2"/>
                </a:solidFill>
              </a:rPr>
              <a:t>-2</a:t>
            </a:r>
            <a:r>
              <a:rPr lang="fr-FR" altLang="en-US" sz="2000" dirty="0">
                <a:solidFill>
                  <a:schemeClr val="tx2"/>
                </a:solidFill>
              </a:rPr>
              <a:t> mm</a:t>
            </a:r>
            <a:r>
              <a:rPr lang="fr-FR" altLang="en-US" sz="2000" baseline="30000" dirty="0">
                <a:solidFill>
                  <a:schemeClr val="tx2"/>
                </a:solidFill>
              </a:rPr>
              <a:t>-1</a:t>
            </a:r>
            <a:r>
              <a:rPr lang="fr-FR" altLang="en-US" sz="2000" dirty="0">
                <a:solidFill>
                  <a:schemeClr val="tx2"/>
                </a:solidFill>
              </a:rPr>
              <a:t> (P</a:t>
            </a:r>
            <a:r>
              <a:rPr lang="fr-FR" altLang="en-US" sz="2000" baseline="-25000" dirty="0">
                <a:solidFill>
                  <a:schemeClr val="tx2"/>
                </a:solidFill>
              </a:rPr>
              <a:t>EP</a:t>
            </a:r>
            <a:r>
              <a:rPr lang="fr-FR" altLang="en-US" sz="2000" dirty="0">
                <a:solidFill>
                  <a:schemeClr val="tx2"/>
                </a:solidFill>
              </a:rPr>
              <a:t>=.99 </a:t>
            </a:r>
            <a:r>
              <a:rPr lang="fr-FR" altLang="en-US" sz="2000" dirty="0" err="1">
                <a:solidFill>
                  <a:schemeClr val="tx2"/>
                </a:solidFill>
              </a:rPr>
              <a:t>after</a:t>
            </a:r>
            <a:r>
              <a:rPr lang="fr-FR" altLang="en-US" sz="2000" dirty="0">
                <a:solidFill>
                  <a:schemeClr val="tx2"/>
                </a:solidFill>
              </a:rPr>
              <a:t> r=100 mm</a:t>
            </a:r>
            <a:r>
              <a:rPr lang="fr-FR" altLang="en-US" sz="2000" dirty="0" smtClean="0">
                <a:solidFill>
                  <a:schemeClr val="tx2"/>
                </a:solidFill>
              </a:rPr>
              <a:t>)</a:t>
            </a:r>
            <a:endParaRPr lang="fr-FR" altLang="en-US" sz="2000" dirty="0">
              <a:solidFill>
                <a:schemeClr val="tx2"/>
              </a:solidFill>
            </a:endParaRPr>
          </a:p>
        </p:txBody>
      </p:sp>
      <p:sp>
        <p:nvSpPr>
          <p:cNvPr id="9" name="Titre 1"/>
          <p:cNvSpPr txBox="1">
            <a:spLocks/>
          </p:cNvSpPr>
          <p:nvPr/>
        </p:nvSpPr>
        <p:spPr bwMode="auto">
          <a:xfrm>
            <a:off x="258418" y="50800"/>
            <a:ext cx="11688418" cy="11033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 fontScale="92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FR" altLang="en-US" sz="4800" dirty="0" err="1">
                <a:solidFill>
                  <a:srgbClr val="008000"/>
                </a:solidFill>
              </a:rPr>
              <a:t>Material</a:t>
            </a:r>
            <a:r>
              <a:rPr lang="fr-FR" altLang="en-US" sz="4800" dirty="0">
                <a:solidFill>
                  <a:srgbClr val="008000"/>
                </a:solidFill>
              </a:rPr>
              <a:t> and </a:t>
            </a:r>
            <a:r>
              <a:rPr lang="fr-FR" altLang="en-US" sz="4800" dirty="0" err="1" smtClean="0">
                <a:solidFill>
                  <a:srgbClr val="008000"/>
                </a:solidFill>
              </a:rPr>
              <a:t>methods</a:t>
            </a:r>
            <a:r>
              <a:rPr lang="en-GB" sz="3200" dirty="0"/>
              <a:t/>
            </a:r>
            <a:br>
              <a:rPr lang="en-GB" sz="3200" dirty="0"/>
            </a:br>
            <a:r>
              <a:rPr lang="en-GB" sz="3200" dirty="0" smtClean="0"/>
              <a:t>The function </a:t>
            </a:r>
            <a:r>
              <a:rPr lang="en-GB" sz="3200" dirty="0" err="1" smtClean="0"/>
              <a:t>optim</a:t>
            </a:r>
            <a:endParaRPr lang="en-GB" sz="3200" dirty="0"/>
          </a:p>
        </p:txBody>
      </p:sp>
    </p:spTree>
    <p:extLst>
      <p:ext uri="{BB962C8B-B14F-4D97-AF65-F5344CB8AC3E}">
        <p14:creationId xmlns:p14="http://schemas.microsoft.com/office/powerpoint/2010/main" val="144223645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292331"/>
            <a:ext cx="12192000" cy="1466538"/>
          </a:xfrm>
        </p:spPr>
      </p:pic>
      <p:sp>
        <p:nvSpPr>
          <p:cNvPr id="5" name="Titre 1"/>
          <p:cNvSpPr txBox="1">
            <a:spLocks/>
          </p:cNvSpPr>
          <p:nvPr/>
        </p:nvSpPr>
        <p:spPr>
          <a:xfrm>
            <a:off x="1457325" y="0"/>
            <a:ext cx="9144000" cy="9681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GB" dirty="0" smtClean="0"/>
          </a:p>
        </p:txBody>
      </p:sp>
      <p:sp>
        <p:nvSpPr>
          <p:cNvPr id="8" name="ZoneTexte 7"/>
          <p:cNvSpPr txBox="1"/>
          <p:nvPr/>
        </p:nvSpPr>
        <p:spPr>
          <a:xfrm>
            <a:off x="888870" y="3390407"/>
            <a:ext cx="5474256" cy="215443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AutoNum type="arabicPeriod"/>
            </a:pPr>
            <a:r>
              <a:rPr lang="en-GB" sz="2400" dirty="0" smtClean="0"/>
              <a:t>Initial </a:t>
            </a:r>
            <a:r>
              <a:rPr lang="en-GB" sz="2400" dirty="0" smtClean="0"/>
              <a:t>values of </a:t>
            </a:r>
            <a:r>
              <a:rPr lang="en-GB" sz="2400" dirty="0" smtClean="0"/>
              <a:t>parameters</a:t>
            </a:r>
          </a:p>
          <a:p>
            <a:pPr marL="342900" indent="-342900">
              <a:buFontTx/>
              <a:buAutoNum type="arabicPeriod"/>
            </a:pPr>
            <a:r>
              <a:rPr lang="en-GB" sz="2400" dirty="0"/>
              <a:t>The statistical criterion to be </a:t>
            </a:r>
            <a:r>
              <a:rPr lang="en-GB" sz="2400" dirty="0" smtClean="0"/>
              <a:t>optimized:</a:t>
            </a:r>
          </a:p>
          <a:p>
            <a:endParaRPr lang="en-GB" sz="2400" dirty="0"/>
          </a:p>
          <a:p>
            <a:pPr marL="342900" indent="-342900">
              <a:buAutoNum type="arabicPeriod"/>
            </a:pPr>
            <a:endParaRPr lang="en-GB" sz="2400" dirty="0" smtClean="0"/>
          </a:p>
          <a:p>
            <a:endParaRPr lang="en-GB" dirty="0" smtClean="0"/>
          </a:p>
          <a:p>
            <a:endParaRPr lang="en-GB" sz="2000" dirty="0"/>
          </a:p>
        </p:txBody>
      </p:sp>
      <p:sp>
        <p:nvSpPr>
          <p:cNvPr id="9" name="Titre 1"/>
          <p:cNvSpPr txBox="1">
            <a:spLocks/>
          </p:cNvSpPr>
          <p:nvPr/>
        </p:nvSpPr>
        <p:spPr bwMode="auto">
          <a:xfrm>
            <a:off x="258418" y="50800"/>
            <a:ext cx="11688418" cy="11033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 fontScale="92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FR" altLang="en-US" sz="4800" dirty="0" err="1">
                <a:solidFill>
                  <a:srgbClr val="008000"/>
                </a:solidFill>
              </a:rPr>
              <a:t>Material</a:t>
            </a:r>
            <a:r>
              <a:rPr lang="fr-FR" altLang="en-US" sz="4800" dirty="0">
                <a:solidFill>
                  <a:srgbClr val="008000"/>
                </a:solidFill>
              </a:rPr>
              <a:t> and </a:t>
            </a:r>
            <a:r>
              <a:rPr lang="fr-FR" altLang="en-US" sz="4800" dirty="0" err="1" smtClean="0">
                <a:solidFill>
                  <a:srgbClr val="008000"/>
                </a:solidFill>
              </a:rPr>
              <a:t>methods</a:t>
            </a:r>
            <a:r>
              <a:rPr lang="en-GB" sz="3200" dirty="0"/>
              <a:t/>
            </a:r>
            <a:br>
              <a:rPr lang="en-GB" sz="3200" dirty="0"/>
            </a:br>
            <a:r>
              <a:rPr lang="en-GB" sz="3200" dirty="0" smtClean="0"/>
              <a:t>The function </a:t>
            </a:r>
            <a:r>
              <a:rPr lang="en-GB" sz="3200" dirty="0" err="1" smtClean="0"/>
              <a:t>optim</a:t>
            </a:r>
            <a:endParaRPr lang="en-GB" sz="3200" dirty="0"/>
          </a:p>
        </p:txBody>
      </p:sp>
      <p:sp>
        <p:nvSpPr>
          <p:cNvPr id="10" name="Ellipse 9"/>
          <p:cNvSpPr/>
          <p:nvPr/>
        </p:nvSpPr>
        <p:spPr>
          <a:xfrm>
            <a:off x="4711057" y="1205560"/>
            <a:ext cx="2225001" cy="513185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1" name="Connecteur droit avec flèche 5"/>
          <p:cNvCxnSpPr/>
          <p:nvPr/>
        </p:nvCxnSpPr>
        <p:spPr>
          <a:xfrm rot="5400000">
            <a:off x="4788372" y="2751312"/>
            <a:ext cx="2072669" cy="7537"/>
          </a:xfrm>
          <a:prstGeom prst="curvedConnector3">
            <a:avLst>
              <a:gd name="adj1" fmla="val 50000"/>
            </a:avLst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17" name="ZoneTexte 16"/>
              <p:cNvSpPr txBox="1"/>
              <p:nvPr/>
            </p:nvSpPr>
            <p:spPr>
              <a:xfrm>
                <a:off x="1152294" y="4422953"/>
                <a:ext cx="4943707" cy="610680"/>
              </a:xfrm>
              <a:prstGeom prst="rect">
                <a:avLst/>
              </a:prstGeom>
              <a:noFill/>
              <a:ln>
                <a:solidFill>
                  <a:srgbClr val="FF0000"/>
                </a:solidFill>
              </a:ln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en-GB" sz="2800" dirty="0" smtClean="0"/>
                  <a:t>  MSE </a:t>
                </a:r>
                <a14:m>
                  <m:oMath xmlns:m="http://schemas.openxmlformats.org/officeDocument/2006/math">
                    <m:r>
                      <a:rPr lang="en-GB" sz="280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GB" sz="28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fr-FR" sz="28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fr-FR" sz="28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den>
                    </m:f>
                    <m:r>
                      <a:rPr lang="fr-FR" sz="2800" b="0" i="1" smtClean="0">
                        <a:latin typeface="Cambria Math" panose="02040503050406030204" pitchFamily="18" charset="0"/>
                      </a:rPr>
                      <m:t> </m:t>
                    </m:r>
                    <m:nary>
                      <m:naryPr>
                        <m:chr m:val="∑"/>
                        <m:limLoc m:val="subSup"/>
                        <m:ctrlPr>
                          <a:rPr lang="fr-FR" sz="2800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5"/>
                          </m:rPr>
                          <a:rPr lang="fr-FR" sz="28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fr-FR" sz="2800" b="0" i="1" smtClean="0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fr-FR" sz="28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fr-FR" sz="2800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fr-FR" sz="28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  <m:e>
                        <m:sSup>
                          <m:sSupPr>
                            <m:ctrlPr>
                              <a:rPr lang="fr-FR" sz="28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fr-FR" sz="2800" i="1">
                                <a:latin typeface="Cambria Math" panose="02040503050406030204" pitchFamily="18" charset="0"/>
                              </a:rPr>
                              <m:t>(</m:t>
                            </m:r>
                            <m:sSubSup>
                              <m:sSubSupPr>
                                <m:ctrlPr>
                                  <a:rPr lang="fr-FR" sz="2800" i="1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fr-FR" sz="2800" i="1">
                                    <a:latin typeface="Cambria Math" panose="02040503050406030204" pitchFamily="18" charset="0"/>
                                  </a:rPr>
                                  <m:t>𝑌</m:t>
                                </m:r>
                              </m:e>
                              <m:sub>
                                <m:r>
                                  <a:rPr lang="fr-FR" sz="2800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  <m:sup>
                                <m:r>
                                  <a:rPr lang="fr-FR" sz="2800" i="1">
                                    <a:latin typeface="Cambria Math" panose="02040503050406030204" pitchFamily="18" charset="0"/>
                                  </a:rPr>
                                  <m:t>𝑜𝑏𝑠</m:t>
                                </m:r>
                              </m:sup>
                            </m:sSubSup>
                            <m:r>
                              <a:rPr lang="fr-FR" sz="2800" i="1">
                                <a:latin typeface="Cambria Math" panose="02040503050406030204" pitchFamily="18" charset="0"/>
                              </a:rPr>
                              <m:t> −</m:t>
                            </m:r>
                            <m:sSubSup>
                              <m:sSubSupPr>
                                <m:ctrlPr>
                                  <a:rPr lang="fr-FR" sz="2800" i="1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fr-FR" sz="2800" i="1">
                                    <a:latin typeface="Cambria Math" panose="02040503050406030204" pitchFamily="18" charset="0"/>
                                  </a:rPr>
                                  <m:t>𝑌</m:t>
                                </m:r>
                              </m:e>
                              <m:sub>
                                <m:r>
                                  <a:rPr lang="fr-FR" sz="2800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  <m:sup>
                                <m:r>
                                  <a:rPr lang="fr-FR" sz="2800" i="1">
                                    <a:latin typeface="Cambria Math" panose="02040503050406030204" pitchFamily="18" charset="0"/>
                                  </a:rPr>
                                  <m:t>𝑠𝑖𝑚</m:t>
                                </m:r>
                              </m:sup>
                            </m:sSubSup>
                            <m:r>
                              <a:rPr lang="fr-FR" sz="2800" i="1"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  <m:sup>
                            <m:r>
                              <a:rPr lang="fr-FR" sz="28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fr-FR" sz="28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</m:e>
                    </m:nary>
                  </m:oMath>
                </a14:m>
                <a:endParaRPr lang="en-GB" sz="2800" dirty="0"/>
              </a:p>
            </p:txBody>
          </p:sp>
        </mc:Choice>
        <mc:Fallback>
          <p:sp>
            <p:nvSpPr>
              <p:cNvPr id="17" name="ZoneTexte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52294" y="4422953"/>
                <a:ext cx="4943707" cy="610680"/>
              </a:xfrm>
              <a:prstGeom prst="rect">
                <a:avLst/>
              </a:prstGeom>
              <a:blipFill rotWithShape="0">
                <a:blip r:embed="rId3"/>
                <a:stretch>
                  <a:fillRect l="-861" t="-980" b="-19608"/>
                </a:stretch>
              </a:blipFill>
              <a:ln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7073931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292331"/>
            <a:ext cx="12192000" cy="1466538"/>
          </a:xfrm>
        </p:spPr>
      </p:pic>
      <p:sp>
        <p:nvSpPr>
          <p:cNvPr id="5" name="Titre 1"/>
          <p:cNvSpPr txBox="1">
            <a:spLocks/>
          </p:cNvSpPr>
          <p:nvPr/>
        </p:nvSpPr>
        <p:spPr>
          <a:xfrm>
            <a:off x="1457325" y="0"/>
            <a:ext cx="9144000" cy="9681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GB" dirty="0" smtClean="0"/>
          </a:p>
        </p:txBody>
      </p:sp>
      <p:sp>
        <p:nvSpPr>
          <p:cNvPr id="8" name="ZoneTexte 7"/>
          <p:cNvSpPr txBox="1"/>
          <p:nvPr/>
        </p:nvSpPr>
        <p:spPr>
          <a:xfrm>
            <a:off x="888870" y="3390407"/>
            <a:ext cx="5392502" cy="36317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AutoNum type="arabicPeriod"/>
            </a:pPr>
            <a:r>
              <a:rPr lang="en-GB" sz="2400" dirty="0" smtClean="0"/>
              <a:t>Initial </a:t>
            </a:r>
            <a:r>
              <a:rPr lang="en-GB" sz="2400" dirty="0" smtClean="0"/>
              <a:t>values of </a:t>
            </a:r>
            <a:r>
              <a:rPr lang="en-GB" sz="2400" dirty="0" smtClean="0"/>
              <a:t>parameters</a:t>
            </a:r>
          </a:p>
          <a:p>
            <a:pPr marL="342900" indent="-342900">
              <a:buFontTx/>
              <a:buAutoNum type="arabicPeriod"/>
            </a:pPr>
            <a:r>
              <a:rPr lang="en-GB" sz="2400" dirty="0"/>
              <a:t>The statistical criterion to be </a:t>
            </a:r>
            <a:r>
              <a:rPr lang="en-GB" sz="2400" dirty="0" smtClean="0"/>
              <a:t>optimized</a:t>
            </a:r>
          </a:p>
          <a:p>
            <a:pPr marL="342900" indent="-342900">
              <a:buFontTx/>
              <a:buAutoNum type="arabicPeriod"/>
            </a:pPr>
            <a:r>
              <a:rPr lang="en-GB" sz="2400" dirty="0"/>
              <a:t>The method used by </a:t>
            </a:r>
            <a:r>
              <a:rPr lang="en-GB" sz="2400" dirty="0" smtClean="0"/>
              <a:t>function: </a:t>
            </a:r>
          </a:p>
          <a:p>
            <a:endParaRPr lang="fr-FR" sz="2400" dirty="0" smtClean="0"/>
          </a:p>
          <a:p>
            <a:r>
              <a:rPr lang="fr-FR" sz="2400" dirty="0" err="1" smtClean="0"/>
              <a:t>With</a:t>
            </a:r>
            <a:r>
              <a:rPr lang="fr-FR" sz="2400" dirty="0" smtClean="0"/>
              <a:t> </a:t>
            </a:r>
            <a:r>
              <a:rPr lang="fr-FR" sz="2400" dirty="0" err="1" smtClean="0"/>
              <a:t>bound</a:t>
            </a:r>
            <a:r>
              <a:rPr lang="fr-FR" sz="2400" dirty="0" smtClean="0"/>
              <a:t> </a:t>
            </a:r>
            <a:r>
              <a:rPr lang="fr-FR" sz="2400" dirty="0" err="1" smtClean="0"/>
              <a:t>constraints</a:t>
            </a:r>
            <a:r>
              <a:rPr lang="fr-FR" sz="2400" dirty="0" smtClean="0"/>
              <a:t> for </a:t>
            </a:r>
            <a:r>
              <a:rPr lang="fr-FR" sz="2400" dirty="0" err="1" smtClean="0"/>
              <a:t>parameters</a:t>
            </a:r>
            <a:endParaRPr lang="en-GB" sz="2400" dirty="0"/>
          </a:p>
          <a:p>
            <a:pPr marL="342900" indent="-342900">
              <a:buFontTx/>
              <a:buAutoNum type="arabicPeriod"/>
            </a:pPr>
            <a:endParaRPr lang="en-GB" sz="2400" dirty="0" smtClean="0"/>
          </a:p>
          <a:p>
            <a:endParaRPr lang="en-GB" sz="2400" dirty="0"/>
          </a:p>
          <a:p>
            <a:pPr marL="342900" indent="-342900">
              <a:buAutoNum type="arabicPeriod"/>
            </a:pPr>
            <a:endParaRPr lang="en-GB" sz="2400" dirty="0" smtClean="0"/>
          </a:p>
          <a:p>
            <a:endParaRPr lang="en-GB" dirty="0" smtClean="0"/>
          </a:p>
          <a:p>
            <a:endParaRPr lang="en-GB" sz="2000" dirty="0"/>
          </a:p>
        </p:txBody>
      </p:sp>
      <p:sp>
        <p:nvSpPr>
          <p:cNvPr id="9" name="Titre 1"/>
          <p:cNvSpPr txBox="1">
            <a:spLocks/>
          </p:cNvSpPr>
          <p:nvPr/>
        </p:nvSpPr>
        <p:spPr bwMode="auto">
          <a:xfrm>
            <a:off x="258418" y="50800"/>
            <a:ext cx="11688418" cy="11033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 fontScale="92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FR" altLang="en-US" sz="4800" dirty="0" err="1">
                <a:solidFill>
                  <a:srgbClr val="008000"/>
                </a:solidFill>
              </a:rPr>
              <a:t>Material</a:t>
            </a:r>
            <a:r>
              <a:rPr lang="fr-FR" altLang="en-US" sz="4800" dirty="0">
                <a:solidFill>
                  <a:srgbClr val="008000"/>
                </a:solidFill>
              </a:rPr>
              <a:t> and </a:t>
            </a:r>
            <a:r>
              <a:rPr lang="fr-FR" altLang="en-US" sz="4800" dirty="0" err="1" smtClean="0">
                <a:solidFill>
                  <a:srgbClr val="008000"/>
                </a:solidFill>
              </a:rPr>
              <a:t>methods</a:t>
            </a:r>
            <a:r>
              <a:rPr lang="en-GB" sz="3200" dirty="0"/>
              <a:t/>
            </a:r>
            <a:br>
              <a:rPr lang="en-GB" sz="3200" dirty="0"/>
            </a:br>
            <a:r>
              <a:rPr lang="en-GB" sz="3200" dirty="0" smtClean="0"/>
              <a:t>The function </a:t>
            </a:r>
            <a:r>
              <a:rPr lang="en-GB" sz="3200" dirty="0" err="1" smtClean="0"/>
              <a:t>optim</a:t>
            </a:r>
            <a:endParaRPr lang="en-GB" sz="3200" dirty="0"/>
          </a:p>
        </p:txBody>
      </p:sp>
      <p:grpSp>
        <p:nvGrpSpPr>
          <p:cNvPr id="12" name="Groupe 11"/>
          <p:cNvGrpSpPr/>
          <p:nvPr/>
        </p:nvGrpSpPr>
        <p:grpSpPr>
          <a:xfrm>
            <a:off x="6467708" y="1176416"/>
            <a:ext cx="3144644" cy="3306374"/>
            <a:chOff x="2340018" y="2291538"/>
            <a:chExt cx="3144644" cy="3306374"/>
          </a:xfrm>
        </p:grpSpPr>
        <p:sp>
          <p:nvSpPr>
            <p:cNvPr id="13" name="Ellipse 12"/>
            <p:cNvSpPr/>
            <p:nvPr/>
          </p:nvSpPr>
          <p:spPr>
            <a:xfrm>
              <a:off x="2783870" y="2291538"/>
              <a:ext cx="2700792" cy="545682"/>
            </a:xfrm>
            <a:prstGeom prst="ellipse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14" name="Connecteur droit avec flèche 5"/>
            <p:cNvCxnSpPr/>
            <p:nvPr/>
          </p:nvCxnSpPr>
          <p:spPr>
            <a:xfrm rot="5400000">
              <a:off x="1849364" y="3305571"/>
              <a:ext cx="2782995" cy="1801687"/>
            </a:xfrm>
            <a:prstGeom prst="curvedConnector3">
              <a:avLst>
                <a:gd name="adj1" fmla="val 99686"/>
              </a:avLst>
            </a:prstGeom>
            <a:ln w="28575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126172408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1204</TotalTime>
  <Words>367</Words>
  <Application>Microsoft Office PowerPoint</Application>
  <PresentationFormat>Grand écran</PresentationFormat>
  <Paragraphs>88</Paragraphs>
  <Slides>18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18</vt:i4>
      </vt:variant>
    </vt:vector>
  </HeadingPairs>
  <TitlesOfParts>
    <vt:vector size="24" baseType="lpstr">
      <vt:lpstr>Arial</vt:lpstr>
      <vt:lpstr>Calibri</vt:lpstr>
      <vt:lpstr>Calibri Light</vt:lpstr>
      <vt:lpstr>Cambria Math</vt:lpstr>
      <vt:lpstr>Wingdings</vt:lpstr>
      <vt:lpstr>Thème Office</vt:lpstr>
      <vt:lpstr>Marie-Anne Vedy-Zecchini,  Antsa Rafenomanjato  Parameters optimization 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marie-anne vedy-zecchini</dc:creator>
  <cp:lastModifiedBy>marie-anne vedy-zecchini</cp:lastModifiedBy>
  <cp:revision>37</cp:revision>
  <dcterms:created xsi:type="dcterms:W3CDTF">2016-10-13T23:59:38Z</dcterms:created>
  <dcterms:modified xsi:type="dcterms:W3CDTF">2016-10-18T21:38:22Z</dcterms:modified>
</cp:coreProperties>
</file>